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6"/>
  </p:notesMasterIdLst>
  <p:sldIdLst>
    <p:sldId id="256" r:id="rId2"/>
    <p:sldId id="282" r:id="rId3"/>
    <p:sldId id="1117" r:id="rId4"/>
    <p:sldId id="1080" r:id="rId5"/>
    <p:sldId id="1111" r:id="rId6"/>
    <p:sldId id="1104" r:id="rId7"/>
    <p:sldId id="1114" r:id="rId8"/>
    <p:sldId id="1115" r:id="rId9"/>
    <p:sldId id="1113" r:id="rId10"/>
    <p:sldId id="602" r:id="rId11"/>
    <p:sldId id="273" r:id="rId12"/>
    <p:sldId id="274" r:id="rId13"/>
    <p:sldId id="275" r:id="rId14"/>
    <p:sldId id="276"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117"/>
            <p14:sldId id="1080"/>
            <p14:sldId id="1111"/>
            <p14:sldId id="1104"/>
            <p14:sldId id="1114"/>
            <p14:sldId id="1115"/>
            <p14:sldId id="1113"/>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9" autoAdjust="0"/>
    <p:restoredTop sz="96447" autoAdjust="0"/>
  </p:normalViewPr>
  <p:slideViewPr>
    <p:cSldViewPr snapToGrid="0">
      <p:cViewPr varScale="1">
        <p:scale>
          <a:sx n="89" d="100"/>
          <a:sy n="89" d="100"/>
        </p:scale>
        <p:origin x="822" y="8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2021-04-08</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Optimization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Optimization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Optimization</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Optimization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Optimization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Optimization</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Optimization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Optimization</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Optimization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Optimization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Optimization</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Step-by-step minimization</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44283F6A-5AD3-4F26-BE4E-9E7511D793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2037"/>
    </mc:Choice>
    <mc:Fallback xmlns="">
      <p:transition spd="slow" advTm="12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Understand the step-by-step minimization technique</a:t>
            </a:r>
          </a:p>
          <a:p>
            <a:pPr lvl="1"/>
            <a:r>
              <a:rPr lang="en-US" dirty="0"/>
              <a:t>Are aware of the benefits and issues</a:t>
            </a:r>
          </a:p>
          <a:p>
            <a:pPr lvl="1"/>
            <a:r>
              <a:rPr lang="en-US" dirty="0"/>
              <a:t>Have seen an implementation</a:t>
            </a:r>
          </a:p>
          <a:p>
            <a:pPr lvl="1"/>
            <a:r>
              <a:rPr lang="en-US" dirty="0"/>
              <a:t>Have seen an example</a:t>
            </a:r>
          </a:p>
        </p:txBody>
      </p:sp>
      <p:sp>
        <p:nvSpPr>
          <p:cNvPr id="4" name="Footer Placeholder 3"/>
          <p:cNvSpPr>
            <a:spLocks noGrp="1"/>
          </p:cNvSpPr>
          <p:nvPr>
            <p:ph type="ftr" sz="quarter" idx="11"/>
          </p:nvPr>
        </p:nvSpPr>
        <p:spPr/>
        <p:txBody>
          <a:bodyPr/>
          <a:lstStyle/>
          <a:p>
            <a:r>
              <a:rPr lang="en-US"/>
              <a:t>Optimization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10</a:t>
            </a:fld>
            <a:endParaRPr lang="en-CA"/>
          </a:p>
        </p:txBody>
      </p:sp>
      <p:pic>
        <p:nvPicPr>
          <p:cNvPr id="8" name="Audio 7">
            <a:hlinkClick r:id="" action="ppaction://media"/>
            <a:extLst>
              <a:ext uri="{FF2B5EF4-FFF2-40B4-BE49-F238E27FC236}">
                <a16:creationId xmlns:a16="http://schemas.microsoft.com/office/drawing/2014/main" id="{7D60910C-672D-475B-862A-FAAB40F316B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21291"/>
    </mc:Choice>
    <mc:Fallback xmlns="">
      <p:transition spd="slow" advTm="21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https://en.wikipedia.org/wiki/Mathematical_optimization</a:t>
            </a:r>
          </a:p>
        </p:txBody>
      </p:sp>
      <p:sp>
        <p:nvSpPr>
          <p:cNvPr id="4" name="Footer Placeholder 3"/>
          <p:cNvSpPr>
            <a:spLocks noGrp="1"/>
          </p:cNvSpPr>
          <p:nvPr>
            <p:ph type="ftr" sz="quarter" idx="11"/>
          </p:nvPr>
        </p:nvSpPr>
        <p:spPr/>
        <p:txBody>
          <a:bodyPr/>
          <a:lstStyle/>
          <a:p>
            <a:r>
              <a:rPr lang="en-US"/>
              <a:t>Optimization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Optimization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Optimization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13</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Optimization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Describe step-by-step minimization</a:t>
            </a:r>
          </a:p>
          <a:p>
            <a:pPr lvl="1"/>
            <a:r>
              <a:rPr lang="en-US" dirty="0"/>
              <a:t>Discuss some issues</a:t>
            </a:r>
          </a:p>
          <a:p>
            <a:pPr lvl="1"/>
            <a:r>
              <a:rPr lang="en-US" dirty="0"/>
              <a:t>Look at an implementation</a:t>
            </a:r>
          </a:p>
          <a:p>
            <a:pPr lvl="1"/>
            <a:r>
              <a:rPr lang="en-US" dirty="0"/>
              <a:t>Look at an example</a:t>
            </a:r>
          </a:p>
        </p:txBody>
      </p:sp>
      <p:sp>
        <p:nvSpPr>
          <p:cNvPr id="4" name="Footer Placeholder 3"/>
          <p:cNvSpPr>
            <a:spLocks noGrp="1"/>
          </p:cNvSpPr>
          <p:nvPr>
            <p:ph type="ftr" sz="quarter" idx="11"/>
          </p:nvPr>
        </p:nvSpPr>
        <p:spPr/>
        <p:txBody>
          <a:bodyPr/>
          <a:lstStyle/>
          <a:p>
            <a:r>
              <a:rPr lang="en-US"/>
              <a:t>Optimization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8" name="Audio 7">
            <a:hlinkClick r:id="" action="ppaction://media"/>
            <a:extLst>
              <a:ext uri="{FF2B5EF4-FFF2-40B4-BE49-F238E27FC236}">
                <a16:creationId xmlns:a16="http://schemas.microsoft.com/office/drawing/2014/main" id="{E7B05ECA-D2AD-4B5B-A927-B5F3025CBB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13035"/>
    </mc:Choice>
    <mc:Fallback xmlns="">
      <p:transition spd="slow" advTm="13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Step-by-step minimization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Here is a straight-forward idea:</a:t>
            </a:r>
          </a:p>
          <a:p>
            <a:pPr lvl="1"/>
            <a:r>
              <a:rPr lang="en-US" dirty="0"/>
              <a:t>Keep stepping in the direction that appears to be going towards a minimum until you start going back up again</a:t>
            </a:r>
          </a:p>
          <a:p>
            <a:pPr lvl="1"/>
            <a:r>
              <a:rPr lang="en-US" dirty="0"/>
              <a:t>Once at this point, try again with a smaller step size</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Optimization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pic>
        <p:nvPicPr>
          <p:cNvPr id="6" name="Audio 5">
            <a:hlinkClick r:id="" action="ppaction://media"/>
            <a:extLst>
              <a:ext uri="{FF2B5EF4-FFF2-40B4-BE49-F238E27FC236}">
                <a16:creationId xmlns:a16="http://schemas.microsoft.com/office/drawing/2014/main" id="{D5A0612C-159C-4EE6-BCB5-58C45AFE079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69535667"/>
      </p:ext>
    </p:extLst>
  </p:cSld>
  <p:clrMapOvr>
    <a:masterClrMapping/>
  </p:clrMapOvr>
  <mc:AlternateContent xmlns:mc="http://schemas.openxmlformats.org/markup-compatibility/2006" xmlns:p14="http://schemas.microsoft.com/office/powerpoint/2010/main">
    <mc:Choice Requires="p14">
      <p:transition spd="slow" p14:dur="2000" advTm="46121"/>
    </mc:Choice>
    <mc:Fallback xmlns="">
      <p:transition spd="slow" advTm="46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Step-by-step minimization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Given a real-valued function </a:t>
            </a:r>
            <a:r>
              <a:rPr lang="en-US" i="1" dirty="0">
                <a:latin typeface="Times New Roman" panose="02020603050405020304" pitchFamily="18" charset="0"/>
              </a:rPr>
              <a:t>f</a:t>
            </a:r>
            <a:r>
              <a:rPr lang="en-US" dirty="0">
                <a:latin typeface="Times New Roman" panose="02020603050405020304" pitchFamily="18" charset="0"/>
              </a:rPr>
              <a:t> (</a:t>
            </a:r>
            <a:r>
              <a:rPr lang="en-US" i="1" dirty="0">
                <a:latin typeface="Times New Roman" panose="02020603050405020304" pitchFamily="18" charset="0"/>
              </a:rPr>
              <a:t>x</a:t>
            </a:r>
            <a:r>
              <a:rPr lang="en-US" dirty="0">
                <a:latin typeface="Times New Roman" panose="02020603050405020304" pitchFamily="18" charset="0"/>
              </a:rPr>
              <a:t>)</a:t>
            </a:r>
            <a:r>
              <a:rPr lang="en-US" dirty="0"/>
              <a:t>, decide upon some </a:t>
            </a:r>
            <a:r>
              <a:rPr lang="en-US" i="1" dirty="0" err="1">
                <a:latin typeface="Symbol" panose="05050102010706020507" pitchFamily="18" charset="2"/>
              </a:rPr>
              <a:t>e</a:t>
            </a:r>
            <a:r>
              <a:rPr lang="en-US" baseline="-25000" dirty="0" err="1"/>
              <a:t>step</a:t>
            </a:r>
            <a:r>
              <a:rPr lang="en-US" dirty="0"/>
              <a:t> that will specify the accuracy required</a:t>
            </a:r>
          </a:p>
          <a:p>
            <a:r>
              <a:rPr lang="en-US" dirty="0"/>
              <a:t>Choose an initial point </a:t>
            </a:r>
            <a:r>
              <a:rPr lang="en-US" i="1" dirty="0"/>
              <a:t>x</a:t>
            </a:r>
            <a:r>
              <a:rPr lang="en-US" baseline="-25000" dirty="0"/>
              <a:t>0</a:t>
            </a:r>
            <a:r>
              <a:rPr lang="en-US" dirty="0"/>
              <a:t> and an initial step size </a:t>
            </a:r>
            <a:r>
              <a:rPr lang="en-US" i="1" dirty="0"/>
              <a:t>h</a:t>
            </a:r>
            <a:endParaRPr lang="en-US" dirty="0"/>
          </a:p>
          <a:p>
            <a:pPr marL="914400" lvl="1" indent="-457200">
              <a:buFont typeface="+mj-lt"/>
              <a:buAutoNum type="arabicPeriod"/>
            </a:pPr>
            <a:r>
              <a:rPr lang="en-US" dirty="0"/>
              <a:t>Given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t>, calculate </a:t>
            </a: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 </a:t>
            </a: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h</a:t>
            </a:r>
            <a:r>
              <a:rPr lang="en-US" dirty="0">
                <a:latin typeface="Times New Roman" panose="02020603050405020304" pitchFamily="18" charset="0"/>
              </a:rPr>
              <a:t>)</a:t>
            </a:r>
            <a:r>
              <a:rPr lang="en-US" dirty="0"/>
              <a:t> and </a:t>
            </a: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h</a:t>
            </a:r>
            <a:r>
              <a:rPr lang="en-US" dirty="0">
                <a:latin typeface="Times New Roman" panose="02020603050405020304" pitchFamily="18" charset="0"/>
              </a:rPr>
              <a:t>)</a:t>
            </a:r>
            <a:endParaRPr lang="en-US" dirty="0"/>
          </a:p>
          <a:p>
            <a:pPr marL="1314450" lvl="2" indent="-457200">
              <a:buFont typeface="+mj-lt"/>
              <a:buAutoNum type="alphaLcPeriod"/>
            </a:pPr>
            <a:r>
              <a:rPr lang="en-US" dirty="0"/>
              <a:t>If </a:t>
            </a: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h</a:t>
            </a:r>
            <a:r>
              <a:rPr lang="en-US" dirty="0">
                <a:latin typeface="Times New Roman" panose="02020603050405020304" pitchFamily="18" charset="0"/>
              </a:rPr>
              <a:t>) </a:t>
            </a:r>
            <a:r>
              <a:rPr lang="en-US" dirty="0">
                <a:latin typeface="Times New Roman" panose="02020603050405020304" pitchFamily="18" charset="0"/>
                <a:ea typeface="Tahoma" panose="020B0604030504040204" pitchFamily="34" charset="0"/>
              </a:rPr>
              <a:t>≤ </a:t>
            </a: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 and </a:t>
            </a: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h</a:t>
            </a:r>
            <a:r>
              <a:rPr lang="en-US" dirty="0">
                <a:latin typeface="Times New Roman" panose="02020603050405020304" pitchFamily="18" charset="0"/>
              </a:rPr>
              <a:t>) </a:t>
            </a:r>
            <a:r>
              <a:rPr lang="en-US" dirty="0">
                <a:latin typeface="Times New Roman" panose="02020603050405020304" pitchFamily="18" charset="0"/>
                <a:ea typeface="Tahoma" panose="020B0604030504040204" pitchFamily="34" charset="0"/>
              </a:rPr>
              <a:t>≤ </a:t>
            </a: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h</a:t>
            </a:r>
            <a:r>
              <a:rPr lang="en-US" dirty="0">
                <a:latin typeface="Times New Roman" panose="02020603050405020304" pitchFamily="18" charset="0"/>
              </a:rPr>
              <a:t>)</a:t>
            </a:r>
            <a:r>
              <a:rPr lang="en-US" dirty="0"/>
              <a:t>,</a:t>
            </a:r>
            <a:br>
              <a:rPr lang="en-US" dirty="0"/>
            </a:br>
            <a:r>
              <a:rPr lang="en-US" dirty="0"/>
              <a:t>	evaluate </a:t>
            </a: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 2</a:t>
            </a:r>
            <a:r>
              <a:rPr lang="en-US" i="1" dirty="0">
                <a:latin typeface="Times New Roman" panose="02020603050405020304" pitchFamily="18" charset="0"/>
              </a:rPr>
              <a:t>h</a:t>
            </a:r>
            <a:r>
              <a:rPr lang="en-US" dirty="0">
                <a:latin typeface="Times New Roman" panose="02020603050405020304" pitchFamily="18" charset="0"/>
              </a:rPr>
              <a:t>), </a:t>
            </a: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 3</a:t>
            </a:r>
            <a:r>
              <a:rPr lang="en-US" i="1" dirty="0">
                <a:latin typeface="Times New Roman" panose="02020603050405020304" pitchFamily="18" charset="0"/>
              </a:rPr>
              <a:t>h</a:t>
            </a:r>
            <a:r>
              <a:rPr lang="en-US" dirty="0">
                <a:latin typeface="Times New Roman" panose="02020603050405020304" pitchFamily="18" charset="0"/>
              </a:rPr>
              <a:t>)</a:t>
            </a:r>
            <a:r>
              <a:rPr lang="en-US" dirty="0"/>
              <a:t>, …</a:t>
            </a:r>
            <a:br>
              <a:rPr lang="en-US" dirty="0"/>
            </a:br>
            <a:r>
              <a:rPr lang="en-US" dirty="0"/>
              <a:t>	until </a:t>
            </a: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n</a:t>
            </a:r>
            <a:r>
              <a:rPr lang="en-US" dirty="0">
                <a:latin typeface="Times New Roman" panose="02020603050405020304" pitchFamily="18" charset="0"/>
              </a:rPr>
              <a:t> + 1)</a:t>
            </a:r>
            <a:r>
              <a:rPr lang="en-US" i="1" dirty="0">
                <a:latin typeface="Times New Roman" panose="02020603050405020304" pitchFamily="18" charset="0"/>
              </a:rPr>
              <a:t>h</a:t>
            </a:r>
            <a:r>
              <a:rPr lang="en-US" dirty="0">
                <a:latin typeface="Times New Roman" panose="02020603050405020304" pitchFamily="18" charset="0"/>
              </a:rPr>
              <a:t>) &gt; </a:t>
            </a: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err="1">
                <a:latin typeface="Times New Roman" panose="02020603050405020304" pitchFamily="18" charset="0"/>
              </a:rPr>
              <a:t>nh</a:t>
            </a:r>
            <a:r>
              <a:rPr lang="en-US" dirty="0">
                <a:latin typeface="Times New Roman" panose="02020603050405020304" pitchFamily="18" charset="0"/>
              </a:rPr>
              <a:t>)</a:t>
            </a:r>
            <a:r>
              <a:rPr lang="en-US" dirty="0"/>
              <a:t> and set </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err="1">
                <a:latin typeface="Times New Roman" panose="02020603050405020304" pitchFamily="18" charset="0"/>
              </a:rPr>
              <a:t>nh</a:t>
            </a:r>
            <a:endParaRPr lang="en-US" dirty="0"/>
          </a:p>
          <a:p>
            <a:pPr marL="1314450" lvl="2" indent="-457200">
              <a:buFont typeface="+mj-lt"/>
              <a:buAutoNum type="alphaLcPeriod"/>
            </a:pPr>
            <a:r>
              <a:rPr lang="en-US" dirty="0"/>
              <a:t>If </a:t>
            </a: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h</a:t>
            </a:r>
            <a:r>
              <a:rPr lang="en-US" dirty="0">
                <a:latin typeface="Times New Roman" panose="02020603050405020304" pitchFamily="18" charset="0"/>
              </a:rPr>
              <a:t>) </a:t>
            </a:r>
            <a:r>
              <a:rPr lang="en-US" dirty="0">
                <a:latin typeface="Times New Roman" panose="02020603050405020304" pitchFamily="18" charset="0"/>
                <a:ea typeface="Tahoma" panose="020B0604030504040204" pitchFamily="34" charset="0"/>
              </a:rPr>
              <a:t>≤ </a:t>
            </a: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a:t>
            </a:r>
            <a:r>
              <a:rPr lang="en-US" dirty="0"/>
              <a:t> and </a:t>
            </a: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h</a:t>
            </a:r>
            <a:r>
              <a:rPr lang="en-US" dirty="0">
                <a:latin typeface="Times New Roman" panose="02020603050405020304" pitchFamily="18" charset="0"/>
              </a:rPr>
              <a:t>) </a:t>
            </a:r>
            <a:r>
              <a:rPr lang="en-US" dirty="0">
                <a:latin typeface="Times New Roman" panose="02020603050405020304" pitchFamily="18" charset="0"/>
                <a:ea typeface="Tahoma" panose="020B0604030504040204" pitchFamily="34" charset="0"/>
              </a:rPr>
              <a:t>≤ </a:t>
            </a: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h</a:t>
            </a:r>
            <a:r>
              <a:rPr lang="en-US" dirty="0">
                <a:latin typeface="Times New Roman" panose="02020603050405020304" pitchFamily="18" charset="0"/>
              </a:rPr>
              <a:t>)</a:t>
            </a:r>
            <a:r>
              <a:rPr lang="en-US" dirty="0"/>
              <a:t>,</a:t>
            </a:r>
            <a:br>
              <a:rPr lang="en-US" dirty="0"/>
            </a:br>
            <a:r>
              <a:rPr lang="en-US" dirty="0"/>
              <a:t>	evaluate </a:t>
            </a: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+ 2</a:t>
            </a:r>
            <a:r>
              <a:rPr lang="en-US" i="1" dirty="0">
                <a:latin typeface="Times New Roman" panose="02020603050405020304" pitchFamily="18" charset="0"/>
              </a:rPr>
              <a:t>h</a:t>
            </a:r>
            <a:r>
              <a:rPr lang="en-US" dirty="0">
                <a:latin typeface="Times New Roman" panose="02020603050405020304" pitchFamily="18" charset="0"/>
              </a:rPr>
              <a:t>), </a:t>
            </a: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+ 3</a:t>
            </a:r>
            <a:r>
              <a:rPr lang="en-US" i="1" dirty="0">
                <a:latin typeface="Times New Roman" panose="02020603050405020304" pitchFamily="18" charset="0"/>
              </a:rPr>
              <a:t>h</a:t>
            </a:r>
            <a:r>
              <a:rPr lang="en-US" dirty="0">
                <a:latin typeface="Times New Roman" panose="02020603050405020304" pitchFamily="18" charset="0"/>
              </a:rPr>
              <a:t>)</a:t>
            </a:r>
            <a:r>
              <a:rPr lang="en-US" dirty="0"/>
              <a:t>, …</a:t>
            </a:r>
            <a:br>
              <a:rPr lang="en-US" dirty="0"/>
            </a:br>
            <a:r>
              <a:rPr lang="en-US" dirty="0"/>
              <a:t>	until </a:t>
            </a: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Times New Roman" panose="02020603050405020304" pitchFamily="18" charset="0"/>
              </a:rPr>
              <a:t>n</a:t>
            </a:r>
            <a:r>
              <a:rPr lang="en-US" dirty="0">
                <a:latin typeface="Times New Roman" panose="02020603050405020304" pitchFamily="18" charset="0"/>
              </a:rPr>
              <a:t> + 1)</a:t>
            </a:r>
            <a:r>
              <a:rPr lang="en-US" i="1" dirty="0">
                <a:latin typeface="Times New Roman" panose="02020603050405020304" pitchFamily="18" charset="0"/>
              </a:rPr>
              <a:t>h</a:t>
            </a:r>
            <a:r>
              <a:rPr lang="en-US" dirty="0">
                <a:latin typeface="Times New Roman" panose="02020603050405020304" pitchFamily="18" charset="0"/>
              </a:rPr>
              <a:t>) &gt; </a:t>
            </a: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err="1">
                <a:latin typeface="Times New Roman" panose="02020603050405020304" pitchFamily="18" charset="0"/>
              </a:rPr>
              <a:t>nh</a:t>
            </a:r>
            <a:r>
              <a:rPr lang="en-US" dirty="0">
                <a:latin typeface="Times New Roman" panose="02020603050405020304" pitchFamily="18" charset="0"/>
              </a:rPr>
              <a:t>)</a:t>
            </a:r>
            <a:r>
              <a:rPr lang="en-US" dirty="0"/>
              <a:t> and set </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err="1">
                <a:latin typeface="Times New Roman" panose="02020603050405020304" pitchFamily="18" charset="0"/>
              </a:rPr>
              <a:t>nh</a:t>
            </a:r>
            <a:endParaRPr lang="en-US" dirty="0"/>
          </a:p>
          <a:p>
            <a:pPr marL="1314450" lvl="2" indent="-457200">
              <a:buFont typeface="+mj-lt"/>
              <a:buAutoNum type="alphaLcPeriod"/>
            </a:pPr>
            <a:r>
              <a:rPr lang="en-US" dirty="0"/>
              <a:t>Otherwise, set </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err="1">
                <a:latin typeface="Times New Roman" panose="02020603050405020304" pitchFamily="18" charset="0"/>
              </a:rPr>
              <a:t>x</a:t>
            </a:r>
            <a:r>
              <a:rPr lang="en-US" i="1" baseline="-25000" dirty="0" err="1">
                <a:latin typeface="Times New Roman" panose="02020603050405020304" pitchFamily="18" charset="0"/>
              </a:rPr>
              <a:t>k</a:t>
            </a:r>
            <a:endParaRPr lang="en-US" dirty="0"/>
          </a:p>
          <a:p>
            <a:pPr marL="914400" lvl="1" indent="-457200">
              <a:buFont typeface="+mj-lt"/>
              <a:buAutoNum type="arabicPeriod"/>
            </a:pPr>
            <a:r>
              <a:rPr lang="en-US" dirty="0"/>
              <a:t>If </a:t>
            </a:r>
            <a:r>
              <a:rPr lang="en-US" i="1" dirty="0">
                <a:latin typeface="Times New Roman" panose="02020603050405020304" pitchFamily="18" charset="0"/>
              </a:rPr>
              <a:t>h</a:t>
            </a:r>
            <a:r>
              <a:rPr lang="en-US" dirty="0">
                <a:latin typeface="Times New Roman" panose="02020603050405020304" pitchFamily="18" charset="0"/>
              </a:rPr>
              <a:t> &lt; </a:t>
            </a:r>
            <a:r>
              <a:rPr lang="en-US" i="1" dirty="0" err="1">
                <a:latin typeface="Symbol" panose="05050102010706020507" pitchFamily="18" charset="2"/>
              </a:rPr>
              <a:t>e</a:t>
            </a:r>
            <a:r>
              <a:rPr lang="en-US" baseline="-25000" dirty="0" err="1"/>
              <a:t>step</a:t>
            </a:r>
            <a:r>
              <a:rPr lang="en-US" dirty="0"/>
              <a:t>, we are finished;</a:t>
            </a:r>
          </a:p>
          <a:p>
            <a:pPr marL="457200" lvl="1" indent="0">
              <a:buNone/>
            </a:pPr>
            <a:r>
              <a:rPr lang="en-US" dirty="0"/>
              <a:t>	otherwise, divide </a:t>
            </a:r>
            <a:r>
              <a:rPr lang="en-US" i="1" dirty="0">
                <a:latin typeface="Times New Roman" panose="02020603050405020304" pitchFamily="18" charset="0"/>
              </a:rPr>
              <a:t>h</a:t>
            </a:r>
            <a:r>
              <a:rPr lang="en-US" dirty="0"/>
              <a:t> by two and return to Step 1</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Optimization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pic>
        <p:nvPicPr>
          <p:cNvPr id="11" name="Audio 10">
            <a:hlinkClick r:id="" action="ppaction://media"/>
            <a:extLst>
              <a:ext uri="{FF2B5EF4-FFF2-40B4-BE49-F238E27FC236}">
                <a16:creationId xmlns:a16="http://schemas.microsoft.com/office/drawing/2014/main" id="{3186D5E1-698F-4005-84C7-C57D1DF2C04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50680825"/>
      </p:ext>
    </p:extLst>
  </p:cSld>
  <p:clrMapOvr>
    <a:masterClrMapping/>
  </p:clrMapOvr>
  <mc:AlternateContent xmlns:mc="http://schemas.openxmlformats.org/markup-compatibility/2006" xmlns:p14="http://schemas.microsoft.com/office/powerpoint/2010/main">
    <mc:Choice Requires="p14">
      <p:transition spd="slow" p14:dur="2000" advTm="144380"/>
    </mc:Choice>
    <mc:Fallback xmlns="">
      <p:transition spd="slow" advTm="144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Benefits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A nice property of this algorithm is that once it is within the vicinity of a minima, it becomes a binary search</a:t>
            </a:r>
          </a:p>
          <a:p>
            <a:r>
              <a:rPr lang="en-US" dirty="0"/>
              <a:t>If, however, the minima is very far away from </a:t>
            </a:r>
            <a:r>
              <a:rPr lang="en-US" i="1" dirty="0"/>
              <a:t>x</a:t>
            </a:r>
            <a:r>
              <a:rPr lang="en-US" baseline="-25000" dirty="0"/>
              <a:t>0</a:t>
            </a:r>
            <a:r>
              <a:rPr lang="en-US" dirty="0"/>
              <a:t> and </a:t>
            </a:r>
            <a:r>
              <a:rPr lang="en-US" i="1" dirty="0"/>
              <a:t>h</a:t>
            </a:r>
            <a:r>
              <a:rPr lang="en-US" dirty="0"/>
              <a:t> is small,</a:t>
            </a:r>
            <a:br>
              <a:rPr lang="en-US" dirty="0"/>
            </a:br>
            <a:r>
              <a:rPr lang="en-US" dirty="0"/>
              <a:t>	it may require a significant number of steps to find it</a:t>
            </a:r>
          </a:p>
          <a:p>
            <a:r>
              <a:rPr lang="en-US" dirty="0"/>
              <a:t>Also, if </a:t>
            </a:r>
            <a:r>
              <a:rPr lang="en-US" i="1" dirty="0"/>
              <a:t>h</a:t>
            </a:r>
            <a:r>
              <a:rPr lang="en-US" dirty="0"/>
              <a:t> is too large, we may completely miss a given minima</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Optimization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sp>
        <p:nvSpPr>
          <p:cNvPr id="12" name="Freeform: Shape 11">
            <a:extLst>
              <a:ext uri="{FF2B5EF4-FFF2-40B4-BE49-F238E27FC236}">
                <a16:creationId xmlns:a16="http://schemas.microsoft.com/office/drawing/2014/main" id="{D88B9950-FACC-4659-9783-BAD43F04D065}"/>
              </a:ext>
            </a:extLst>
          </p:cNvPr>
          <p:cNvSpPr/>
          <p:nvPr/>
        </p:nvSpPr>
        <p:spPr>
          <a:xfrm rot="10800000">
            <a:off x="2566033" y="3975576"/>
            <a:ext cx="4337685" cy="2120423"/>
          </a:xfrm>
          <a:custGeom>
            <a:avLst/>
            <a:gdLst>
              <a:gd name="connsiteX0" fmla="*/ 0 w 4011930"/>
              <a:gd name="connsiteY0" fmla="*/ 0 h 1634490"/>
              <a:gd name="connsiteX1" fmla="*/ 1303020 w 4011930"/>
              <a:gd name="connsiteY1" fmla="*/ 651510 h 1634490"/>
              <a:gd name="connsiteX2" fmla="*/ 1954530 w 4011930"/>
              <a:gd name="connsiteY2" fmla="*/ 628650 h 1634490"/>
              <a:gd name="connsiteX3" fmla="*/ 4011930 w 4011930"/>
              <a:gd name="connsiteY3" fmla="*/ 1634490 h 1634490"/>
              <a:gd name="connsiteX4" fmla="*/ 4011930 w 4011930"/>
              <a:gd name="connsiteY4" fmla="*/ 1634490 h 1634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930" h="1634490">
                <a:moveTo>
                  <a:pt x="0" y="0"/>
                </a:moveTo>
                <a:cubicBezTo>
                  <a:pt x="488632" y="273367"/>
                  <a:pt x="977265" y="546735"/>
                  <a:pt x="1303020" y="651510"/>
                </a:cubicBezTo>
                <a:cubicBezTo>
                  <a:pt x="1628775" y="756285"/>
                  <a:pt x="1503045" y="464820"/>
                  <a:pt x="1954530" y="628650"/>
                </a:cubicBezTo>
                <a:cubicBezTo>
                  <a:pt x="2406015" y="792480"/>
                  <a:pt x="4011930" y="1634490"/>
                  <a:pt x="4011930" y="1634490"/>
                </a:cubicBezTo>
                <a:lnTo>
                  <a:pt x="4011930" y="163449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765D263-624F-4397-8059-1C66DFE2C84D}"/>
              </a:ext>
            </a:extLst>
          </p:cNvPr>
          <p:cNvSpPr/>
          <p:nvPr/>
        </p:nvSpPr>
        <p:spPr>
          <a:xfrm>
            <a:off x="2811780" y="4103370"/>
            <a:ext cx="91440" cy="914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7A169E6-5179-427B-9C56-DF2756DC7CF0}"/>
              </a:ext>
            </a:extLst>
          </p:cNvPr>
          <p:cNvSpPr/>
          <p:nvPr/>
        </p:nvSpPr>
        <p:spPr>
          <a:xfrm>
            <a:off x="3787140" y="4701540"/>
            <a:ext cx="91440" cy="914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CEA125C-34A5-4F9F-8FD3-B346495C9883}"/>
              </a:ext>
            </a:extLst>
          </p:cNvPr>
          <p:cNvSpPr/>
          <p:nvPr/>
        </p:nvSpPr>
        <p:spPr>
          <a:xfrm>
            <a:off x="4762500" y="5231130"/>
            <a:ext cx="91440" cy="914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56CA1AF-5AE7-42FB-B082-6E4395E54D3D}"/>
              </a:ext>
            </a:extLst>
          </p:cNvPr>
          <p:cNvSpPr/>
          <p:nvPr/>
        </p:nvSpPr>
        <p:spPr>
          <a:xfrm>
            <a:off x="5737860" y="5337810"/>
            <a:ext cx="91440" cy="914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5DAF66B-BBDB-4526-AF89-F95A233FE745}"/>
              </a:ext>
            </a:extLst>
          </p:cNvPr>
          <p:cNvSpPr/>
          <p:nvPr/>
        </p:nvSpPr>
        <p:spPr>
          <a:xfrm>
            <a:off x="6713220" y="5935980"/>
            <a:ext cx="91440" cy="914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A048F6D-6F6F-4D8D-B67D-F67F8DD56990}"/>
              </a:ext>
            </a:extLst>
          </p:cNvPr>
          <p:cNvSpPr txBox="1"/>
          <p:nvPr/>
        </p:nvSpPr>
        <p:spPr>
          <a:xfrm>
            <a:off x="2714622" y="6055995"/>
            <a:ext cx="551497" cy="461665"/>
          </a:xfrm>
          <a:prstGeom prst="rect">
            <a:avLst/>
          </a:prstGeom>
          <a:noFill/>
        </p:spPr>
        <p:txBody>
          <a:bodyPr wrap="square">
            <a:spAutoFit/>
          </a:bodyPr>
          <a:lstStyle/>
          <a:p>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4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sz="2000" dirty="0"/>
          </a:p>
        </p:txBody>
      </p:sp>
      <p:sp>
        <p:nvSpPr>
          <p:cNvPr id="25" name="TextBox 24">
            <a:extLst>
              <a:ext uri="{FF2B5EF4-FFF2-40B4-BE49-F238E27FC236}">
                <a16:creationId xmlns:a16="http://schemas.microsoft.com/office/drawing/2014/main" id="{9951B48B-1515-4E65-B10C-B5BF4CBB5A8F}"/>
              </a:ext>
            </a:extLst>
          </p:cNvPr>
          <p:cNvSpPr txBox="1"/>
          <p:nvPr/>
        </p:nvSpPr>
        <p:spPr>
          <a:xfrm>
            <a:off x="3621402" y="6055995"/>
            <a:ext cx="802959" cy="461665"/>
          </a:xfrm>
          <a:prstGeom prst="rect">
            <a:avLst/>
          </a:prstGeom>
          <a:noFill/>
        </p:spPr>
        <p:txBody>
          <a:bodyPr wrap="square">
            <a:spAutoFit/>
          </a:bodyPr>
          <a:lstStyle/>
          <a:p>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4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20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+h</a:t>
            </a:r>
            <a:endParaRPr lang="en-US" sz="2000" i="1" dirty="0"/>
          </a:p>
        </p:txBody>
      </p:sp>
      <p:sp>
        <p:nvSpPr>
          <p:cNvPr id="26" name="TextBox 25">
            <a:extLst>
              <a:ext uri="{FF2B5EF4-FFF2-40B4-BE49-F238E27FC236}">
                <a16:creationId xmlns:a16="http://schemas.microsoft.com/office/drawing/2014/main" id="{55AC3827-39DB-44B8-B407-464321E04FDA}"/>
              </a:ext>
            </a:extLst>
          </p:cNvPr>
          <p:cNvSpPr txBox="1"/>
          <p:nvPr/>
        </p:nvSpPr>
        <p:spPr>
          <a:xfrm>
            <a:off x="4585332" y="6055995"/>
            <a:ext cx="963930" cy="461665"/>
          </a:xfrm>
          <a:prstGeom prst="rect">
            <a:avLst/>
          </a:prstGeom>
          <a:noFill/>
        </p:spPr>
        <p:txBody>
          <a:bodyPr wrap="square">
            <a:spAutoFit/>
          </a:bodyPr>
          <a:lstStyle/>
          <a:p>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4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0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2</a:t>
            </a:r>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h</a:t>
            </a:r>
            <a:endParaRPr lang="en-US" sz="2000" dirty="0"/>
          </a:p>
        </p:txBody>
      </p:sp>
      <p:sp>
        <p:nvSpPr>
          <p:cNvPr id="27" name="TextBox 26">
            <a:extLst>
              <a:ext uri="{FF2B5EF4-FFF2-40B4-BE49-F238E27FC236}">
                <a16:creationId xmlns:a16="http://schemas.microsoft.com/office/drawing/2014/main" id="{43BCE886-BE31-4CC4-8ED8-65D5BE425352}"/>
              </a:ext>
            </a:extLst>
          </p:cNvPr>
          <p:cNvSpPr txBox="1"/>
          <p:nvPr/>
        </p:nvSpPr>
        <p:spPr>
          <a:xfrm>
            <a:off x="5549262" y="6055995"/>
            <a:ext cx="963930" cy="461665"/>
          </a:xfrm>
          <a:prstGeom prst="rect">
            <a:avLst/>
          </a:prstGeom>
          <a:noFill/>
        </p:spPr>
        <p:txBody>
          <a:bodyPr wrap="square">
            <a:spAutoFit/>
          </a:bodyPr>
          <a:lstStyle/>
          <a:p>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4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0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3</a:t>
            </a:r>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h</a:t>
            </a:r>
            <a:endParaRPr lang="en-US" sz="2000" dirty="0"/>
          </a:p>
        </p:txBody>
      </p:sp>
      <p:sp>
        <p:nvSpPr>
          <p:cNvPr id="28" name="TextBox 27">
            <a:extLst>
              <a:ext uri="{FF2B5EF4-FFF2-40B4-BE49-F238E27FC236}">
                <a16:creationId xmlns:a16="http://schemas.microsoft.com/office/drawing/2014/main" id="{DDB720E2-5A76-464C-AC77-2043F5742DEE}"/>
              </a:ext>
            </a:extLst>
          </p:cNvPr>
          <p:cNvSpPr txBox="1"/>
          <p:nvPr/>
        </p:nvSpPr>
        <p:spPr>
          <a:xfrm>
            <a:off x="6513192" y="6055995"/>
            <a:ext cx="1116334" cy="461665"/>
          </a:xfrm>
          <a:prstGeom prst="rect">
            <a:avLst/>
          </a:prstGeom>
          <a:noFill/>
        </p:spPr>
        <p:txBody>
          <a:bodyPr wrap="square">
            <a:spAutoFit/>
          </a:bodyPr>
          <a:lstStyle/>
          <a:p>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4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0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4</a:t>
            </a:r>
            <a:r>
              <a:rPr kumimoji="0" lang="en-US" sz="20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h</a:t>
            </a:r>
            <a:endParaRPr lang="en-US" sz="2000" dirty="0"/>
          </a:p>
        </p:txBody>
      </p:sp>
      <p:pic>
        <p:nvPicPr>
          <p:cNvPr id="29" name="Audio 28">
            <a:hlinkClick r:id="" action="ppaction://media"/>
            <a:extLst>
              <a:ext uri="{FF2B5EF4-FFF2-40B4-BE49-F238E27FC236}">
                <a16:creationId xmlns:a16="http://schemas.microsoft.com/office/drawing/2014/main" id="{8EAB4824-074E-41C8-9008-51A8B9AA04D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22168197"/>
      </p:ext>
    </p:extLst>
  </p:cSld>
  <p:clrMapOvr>
    <a:masterClrMapping/>
  </p:clrMapOvr>
  <mc:AlternateContent xmlns:mc="http://schemas.openxmlformats.org/markup-compatibility/2006" xmlns:p14="http://schemas.microsoft.com/office/powerpoint/2010/main">
    <mc:Choice Requires="p14">
      <p:transition spd="slow" p14:dur="2000" advTm="79671"/>
    </mc:Choice>
    <mc:Fallback xmlns="">
      <p:transition spd="slow" advTm="79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9"/>
                </p:tgtEl>
              </p:cMediaNode>
            </p:audio>
          </p:childTnLst>
        </p:cTn>
      </p:par>
    </p:tnLst>
    <p:bldLst>
      <p:bldP spid="12" grpId="0" animBg="1"/>
      <p:bldP spid="13" grpId="0" animBg="1"/>
      <p:bldP spid="17" grpId="0" animBg="1"/>
      <p:bldP spid="18" grpId="0" animBg="1"/>
      <p:bldP spid="19" grpId="0" animBg="1"/>
      <p:bldP spid="20" grpId="0" animBg="1"/>
      <p:bldP spid="24" grpId="0"/>
      <p:bldP spid="25" grpId="0"/>
      <p:bldP spid="26" grpId="0"/>
      <p:bldP spid="27"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72A12-605A-4369-BCF1-A22DDC680A23}"/>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FB5FE293-1D56-4179-95F8-909FC77D926F}"/>
              </a:ext>
            </a:extLst>
          </p:cNvPr>
          <p:cNvSpPr>
            <a:spLocks noGrp="1"/>
          </p:cNvSpPr>
          <p:nvPr>
            <p:ph idx="1"/>
          </p:nvPr>
        </p:nvSpPr>
        <p:spPr/>
        <p:txBody>
          <a:bodyPr>
            <a:normAutofit/>
          </a:bodyPr>
          <a:lstStyle/>
          <a:p>
            <a:pPr marL="0" indent="0">
              <a:buNone/>
            </a:pPr>
            <a:r>
              <a:rPr lang="en-US" sz="1400" dirty="0">
                <a:latin typeface="Consolas" panose="020B0609020204030204" pitchFamily="49" charset="0"/>
              </a:rPr>
              <a:t>std::pair&lt;double, double&gt; step(</a:t>
            </a:r>
          </a:p>
          <a:p>
            <a:pPr marL="0" indent="0">
              <a:buNone/>
            </a:pPr>
            <a:r>
              <a:rPr lang="en-US" sz="1400" dirty="0">
                <a:latin typeface="Consolas" panose="020B0609020204030204" pitchFamily="49" charset="0"/>
              </a:rPr>
              <a:t>    double f( double x ), double x0, double h,</a:t>
            </a:r>
          </a:p>
          <a:p>
            <a:pPr marL="0" indent="0">
              <a:buNone/>
            </a:pPr>
            <a:r>
              <a:rPr lang="en-US" sz="1400" dirty="0">
                <a:latin typeface="Consolas" panose="020B0609020204030204" pitchFamily="49" charset="0"/>
              </a:rPr>
              <a:t>    double </a:t>
            </a:r>
            <a:r>
              <a:rPr lang="en-US" sz="1400" dirty="0" err="1">
                <a:latin typeface="Consolas" panose="020B0609020204030204" pitchFamily="49" charset="0"/>
              </a:rPr>
              <a:t>eps_step</a:t>
            </a:r>
            <a:r>
              <a:rPr lang="en-US" sz="1400" dirty="0">
                <a:latin typeface="Consolas" panose="020B0609020204030204" pitchFamily="49" charset="0"/>
              </a:rPr>
              <a:t>, double </a:t>
            </a:r>
            <a:r>
              <a:rPr lang="en-US" sz="1400" dirty="0" err="1">
                <a:latin typeface="Consolas" panose="020B0609020204030204" pitchFamily="49" charset="0"/>
              </a:rPr>
              <a:t>eps_abs</a:t>
            </a:r>
            <a:r>
              <a:rPr lang="en-US" sz="1400" dirty="0">
                <a:latin typeface="Consolas" panose="020B0609020204030204" pitchFamily="49" charset="0"/>
              </a:rPr>
              <a:t>,</a:t>
            </a:r>
          </a:p>
          <a:p>
            <a:pPr marL="0" indent="0">
              <a:buNone/>
            </a:pPr>
            <a:r>
              <a:rPr lang="en-US" sz="1400" dirty="0">
                <a:latin typeface="Consolas" panose="020B0609020204030204" pitchFamily="49" charset="0"/>
              </a:rPr>
              <a:t>    unsigned int </a:t>
            </a:r>
            <a:r>
              <a:rPr lang="en-US" sz="1400" dirty="0" err="1">
                <a:latin typeface="Consolas" panose="020B0609020204030204" pitchFamily="49" charset="0"/>
              </a:rPr>
              <a:t>max_iterations</a:t>
            </a:r>
            <a:endParaRPr lang="en-US" sz="1400" dirty="0">
              <a:latin typeface="Consolas" panose="020B0609020204030204" pitchFamily="49" charset="0"/>
            </a:endParaRPr>
          </a:p>
          <a:p>
            <a:pPr marL="0" indent="0">
              <a:buNone/>
            </a:pPr>
            <a:r>
              <a:rPr lang="en-US" sz="1400" dirty="0">
                <a:latin typeface="Consolas" panose="020B0609020204030204" pitchFamily="49" charset="0"/>
              </a:rPr>
              <a:t>) {</a:t>
            </a:r>
          </a:p>
          <a:p>
            <a:pPr marL="0" indent="0">
              <a:buNone/>
            </a:pPr>
            <a:r>
              <a:rPr lang="en-US" sz="1400" dirty="0">
                <a:latin typeface="Consolas" panose="020B0609020204030204" pitchFamily="49" charset="0"/>
              </a:rPr>
              <a:t>    double f0{ f( x0 ) };</a:t>
            </a:r>
          </a:p>
          <a:p>
            <a:pPr marL="0" indent="0">
              <a:buNone/>
            </a:pPr>
            <a:endParaRPr lang="en-US" sz="1400" dirty="0">
              <a:latin typeface="Consolas" panose="020B0609020204030204" pitchFamily="49" charset="0"/>
            </a:endParaRPr>
          </a:p>
          <a:p>
            <a:pPr marL="0" indent="0">
              <a:buNone/>
            </a:pPr>
            <a:r>
              <a:rPr lang="en-US" sz="1400" dirty="0">
                <a:latin typeface="Consolas" panose="020B0609020204030204" pitchFamily="49" charset="0"/>
              </a:rPr>
              <a:t>    for ( unsigned int k{0}; k &lt; </a:t>
            </a:r>
            <a:r>
              <a:rPr lang="en-US" sz="1400" dirty="0" err="1">
                <a:latin typeface="Consolas" panose="020B0609020204030204" pitchFamily="49" charset="0"/>
              </a:rPr>
              <a:t>max_iterations</a:t>
            </a:r>
            <a:r>
              <a:rPr lang="en-US" sz="1400" dirty="0">
                <a:latin typeface="Consolas" panose="020B0609020204030204" pitchFamily="49" charset="0"/>
              </a:rPr>
              <a:t>; ++k ) {</a:t>
            </a:r>
          </a:p>
          <a:p>
            <a:pPr marL="0" indent="0">
              <a:buNone/>
            </a:pPr>
            <a:r>
              <a:rPr lang="en-US" sz="1400" dirty="0">
                <a:latin typeface="Consolas" panose="020B0609020204030204" pitchFamily="49" charset="0"/>
              </a:rPr>
              <a:t>        double </a:t>
            </a:r>
            <a:r>
              <a:rPr lang="en-US" sz="1400" dirty="0" err="1">
                <a:latin typeface="Consolas" panose="020B0609020204030204" pitchFamily="49" charset="0"/>
              </a:rPr>
              <a:t>fn</a:t>
            </a:r>
            <a:r>
              <a:rPr lang="en-US" sz="1400" dirty="0">
                <a:latin typeface="Consolas" panose="020B0609020204030204" pitchFamily="49" charset="0"/>
              </a:rPr>
              <a:t>{ f( x0 - h ) };</a:t>
            </a:r>
          </a:p>
          <a:p>
            <a:pPr marL="0" indent="0">
              <a:buNone/>
            </a:pPr>
            <a:r>
              <a:rPr lang="en-US" sz="1400" dirty="0">
                <a:latin typeface="Consolas" panose="020B0609020204030204" pitchFamily="49" charset="0"/>
              </a:rPr>
              <a:t>        double </a:t>
            </a:r>
            <a:r>
              <a:rPr lang="en-US" sz="1400" dirty="0" err="1">
                <a:latin typeface="Consolas" panose="020B0609020204030204" pitchFamily="49" charset="0"/>
              </a:rPr>
              <a:t>fp</a:t>
            </a:r>
            <a:r>
              <a:rPr lang="en-US" sz="1400" dirty="0">
                <a:latin typeface="Consolas" panose="020B0609020204030204" pitchFamily="49" charset="0"/>
              </a:rPr>
              <a:t>{ f( x0 + h ) };</a:t>
            </a:r>
          </a:p>
          <a:p>
            <a:pPr marL="0" indent="0">
              <a:buNone/>
            </a:pPr>
            <a:r>
              <a:rPr lang="en-US" sz="1400" dirty="0">
                <a:latin typeface="Consolas" panose="020B0609020204030204" pitchFamily="49" charset="0"/>
              </a:rPr>
              <a:t>        double x1, f1;</a:t>
            </a:r>
          </a:p>
          <a:p>
            <a:pPr marL="0" indent="0">
              <a:buNone/>
            </a:pPr>
            <a:endParaRPr lang="en-US" sz="1400" dirty="0">
              <a:latin typeface="Consolas" panose="020B0609020204030204" pitchFamily="49" charset="0"/>
            </a:endParaRPr>
          </a:p>
        </p:txBody>
      </p:sp>
      <p:sp>
        <p:nvSpPr>
          <p:cNvPr id="4" name="Footer Placeholder 3">
            <a:extLst>
              <a:ext uri="{FF2B5EF4-FFF2-40B4-BE49-F238E27FC236}">
                <a16:creationId xmlns:a16="http://schemas.microsoft.com/office/drawing/2014/main" id="{EF54F11D-761E-4A67-B3C2-E7923704604E}"/>
              </a:ext>
            </a:extLst>
          </p:cNvPr>
          <p:cNvSpPr>
            <a:spLocks noGrp="1"/>
          </p:cNvSpPr>
          <p:nvPr>
            <p:ph type="ftr" sz="quarter" idx="11"/>
          </p:nvPr>
        </p:nvSpPr>
        <p:spPr/>
        <p:txBody>
          <a:bodyPr/>
          <a:lstStyle/>
          <a:p>
            <a:r>
              <a:rPr lang="en-US"/>
              <a:t>Optimization</a:t>
            </a:r>
            <a:endParaRPr lang="en-CA" dirty="0"/>
          </a:p>
        </p:txBody>
      </p:sp>
      <p:sp>
        <p:nvSpPr>
          <p:cNvPr id="5" name="Slide Number Placeholder 4">
            <a:extLst>
              <a:ext uri="{FF2B5EF4-FFF2-40B4-BE49-F238E27FC236}">
                <a16:creationId xmlns:a16="http://schemas.microsoft.com/office/drawing/2014/main" id="{B6B6FFF1-CB6A-4410-B0F5-590D320E79C1}"/>
              </a:ext>
            </a:extLst>
          </p:cNvPr>
          <p:cNvSpPr>
            <a:spLocks noGrp="1"/>
          </p:cNvSpPr>
          <p:nvPr>
            <p:ph type="sldNum" sz="quarter" idx="12"/>
          </p:nvPr>
        </p:nvSpPr>
        <p:spPr/>
        <p:txBody>
          <a:bodyPr/>
          <a:lstStyle/>
          <a:p>
            <a:fld id="{42EF6DC8-DA9C-4533-8A40-BB00A2545AF8}" type="slidenum">
              <a:rPr lang="en-CA" smtClean="0"/>
              <a:pPr/>
              <a:t>6</a:t>
            </a:fld>
            <a:endParaRPr lang="en-CA"/>
          </a:p>
        </p:txBody>
      </p:sp>
      <p:pic>
        <p:nvPicPr>
          <p:cNvPr id="18" name="Audio 17">
            <a:hlinkClick r:id="" action="ppaction://media"/>
            <a:extLst>
              <a:ext uri="{FF2B5EF4-FFF2-40B4-BE49-F238E27FC236}">
                <a16:creationId xmlns:a16="http://schemas.microsoft.com/office/drawing/2014/main" id="{B960E53B-0C30-498A-9FD4-4FFE22EE26B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93506999"/>
      </p:ext>
    </p:extLst>
  </p:cSld>
  <p:clrMapOvr>
    <a:masterClrMapping/>
  </p:clrMapOvr>
  <mc:AlternateContent xmlns:mc="http://schemas.openxmlformats.org/markup-compatibility/2006" xmlns:p14="http://schemas.microsoft.com/office/powerpoint/2010/main">
    <mc:Choice Requires="p14">
      <p:transition spd="slow" p14:dur="2000" advTm="76467"/>
    </mc:Choice>
    <mc:Fallback xmlns="">
      <p:transition spd="slow" advTm="76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72A12-605A-4369-BCF1-A22DDC680A23}"/>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FB5FE293-1D56-4179-95F8-909FC77D926F}"/>
              </a:ext>
            </a:extLst>
          </p:cNvPr>
          <p:cNvSpPr>
            <a:spLocks noGrp="1"/>
          </p:cNvSpPr>
          <p:nvPr>
            <p:ph idx="1"/>
          </p:nvPr>
        </p:nvSpPr>
        <p:spPr>
          <a:xfrm>
            <a:off x="457200" y="1143000"/>
            <a:ext cx="8229600" cy="4525963"/>
          </a:xfrm>
        </p:spPr>
        <p:txBody>
          <a:bodyPr>
            <a:noAutofit/>
          </a:bodyPr>
          <a:lstStyle/>
          <a:p>
            <a:pPr marL="0" indent="0">
              <a:buNone/>
            </a:pPr>
            <a:r>
              <a:rPr lang="en-US" sz="1400" dirty="0">
                <a:latin typeface="Consolas" panose="020B0609020204030204" pitchFamily="49" charset="0"/>
              </a:rPr>
              <a:t>        if ( (f0 &lt;= </a:t>
            </a:r>
            <a:r>
              <a:rPr lang="en-US" sz="1400" dirty="0" err="1">
                <a:latin typeface="Consolas" panose="020B0609020204030204" pitchFamily="49" charset="0"/>
              </a:rPr>
              <a:t>fn</a:t>
            </a:r>
            <a:r>
              <a:rPr lang="en-US" sz="1400" dirty="0">
                <a:latin typeface="Consolas" panose="020B0609020204030204" pitchFamily="49" charset="0"/>
              </a:rPr>
              <a:t>) &amp;&amp; (f0 &lt;= </a:t>
            </a:r>
            <a:r>
              <a:rPr lang="en-US" sz="1400" dirty="0" err="1">
                <a:latin typeface="Consolas" panose="020B0609020204030204" pitchFamily="49" charset="0"/>
              </a:rPr>
              <a:t>fp</a:t>
            </a:r>
            <a:r>
              <a:rPr lang="en-US" sz="1400" dirty="0">
                <a:latin typeface="Consolas" panose="020B0609020204030204" pitchFamily="49" charset="0"/>
              </a:rPr>
              <a:t>) ) {</a:t>
            </a:r>
          </a:p>
          <a:p>
            <a:pPr marL="0" indent="0">
              <a:buNone/>
            </a:pPr>
            <a:r>
              <a:rPr lang="en-US" sz="1400" dirty="0">
                <a:latin typeface="Consolas" panose="020B0609020204030204" pitchFamily="49" charset="0"/>
              </a:rPr>
              <a:t>            if ( (h &lt; </a:t>
            </a:r>
            <a:r>
              <a:rPr lang="en-US" sz="1400" dirty="0" err="1">
                <a:latin typeface="Consolas" panose="020B0609020204030204" pitchFamily="49" charset="0"/>
              </a:rPr>
              <a:t>eps_step</a:t>
            </a:r>
            <a:r>
              <a:rPr lang="en-US" sz="1400" dirty="0">
                <a:latin typeface="Consolas" panose="020B0609020204030204" pitchFamily="49" charset="0"/>
              </a:rPr>
              <a:t>) &amp;&amp; ( (std::min(</a:t>
            </a:r>
            <a:r>
              <a:rPr lang="en-US" sz="1400" dirty="0" err="1">
                <a:latin typeface="Consolas" panose="020B0609020204030204" pitchFamily="49" charset="0"/>
              </a:rPr>
              <a:t>fp</a:t>
            </a:r>
            <a:r>
              <a:rPr lang="en-US" sz="1400" dirty="0">
                <a:latin typeface="Consolas" panose="020B0609020204030204" pitchFamily="49" charset="0"/>
              </a:rPr>
              <a:t>, </a:t>
            </a:r>
            <a:r>
              <a:rPr lang="en-US" sz="1400" dirty="0" err="1">
                <a:latin typeface="Consolas" panose="020B0609020204030204" pitchFamily="49" charset="0"/>
              </a:rPr>
              <a:t>fn</a:t>
            </a:r>
            <a:r>
              <a:rPr lang="en-US" sz="1400" dirty="0">
                <a:latin typeface="Consolas" panose="020B0609020204030204" pitchFamily="49" charset="0"/>
              </a:rPr>
              <a:t>) - f0) &lt; </a:t>
            </a:r>
            <a:r>
              <a:rPr lang="en-US" sz="1400" dirty="0" err="1">
                <a:latin typeface="Consolas" panose="020B0609020204030204" pitchFamily="49" charset="0"/>
              </a:rPr>
              <a:t>eps_abs</a:t>
            </a:r>
            <a:r>
              <a:rPr lang="en-US" sz="1400" dirty="0">
                <a:latin typeface="Consolas" panose="020B0609020204030204" pitchFamily="49" charset="0"/>
              </a:rPr>
              <a:t>) ) {</a:t>
            </a:r>
          </a:p>
          <a:p>
            <a:pPr marL="0" indent="0">
              <a:buNone/>
            </a:pPr>
            <a:r>
              <a:rPr lang="en-US" sz="1400" dirty="0">
                <a:latin typeface="Consolas" panose="020B0609020204030204" pitchFamily="49" charset="0"/>
              </a:rPr>
              <a:t>                return std::</a:t>
            </a:r>
            <a:r>
              <a:rPr lang="en-US" sz="1400" dirty="0" err="1">
                <a:latin typeface="Consolas" panose="020B0609020204030204" pitchFamily="49" charset="0"/>
              </a:rPr>
              <a:t>make_pair</a:t>
            </a:r>
            <a:r>
              <a:rPr lang="en-US" sz="1400" dirty="0">
                <a:latin typeface="Consolas" panose="020B0609020204030204" pitchFamily="49" charset="0"/>
              </a:rPr>
              <a:t>( x0, f0 );</a:t>
            </a:r>
          </a:p>
          <a:p>
            <a:pPr marL="0" indent="0">
              <a:buNone/>
            </a:pPr>
            <a:r>
              <a:rPr lang="en-US" sz="1400" dirty="0">
                <a:latin typeface="Consolas" panose="020B0609020204030204" pitchFamily="49" charset="0"/>
              </a:rPr>
              <a:t>            }</a:t>
            </a:r>
          </a:p>
          <a:p>
            <a:pPr marL="0" indent="0">
              <a:buNone/>
            </a:pPr>
            <a:endParaRPr lang="en-US" sz="1400" dirty="0">
              <a:latin typeface="Consolas" panose="020B0609020204030204" pitchFamily="49" charset="0"/>
            </a:endParaRPr>
          </a:p>
          <a:p>
            <a:pPr marL="0" indent="0">
              <a:buNone/>
            </a:pPr>
            <a:r>
              <a:rPr lang="en-US" sz="1400" dirty="0">
                <a:latin typeface="Consolas" panose="020B0609020204030204" pitchFamily="49" charset="0"/>
              </a:rPr>
              <a:t>            h /= 2.0;</a:t>
            </a:r>
          </a:p>
          <a:p>
            <a:pPr marL="0" indent="0">
              <a:buNone/>
            </a:pPr>
            <a:r>
              <a:rPr lang="en-US" sz="1400" dirty="0">
                <a:latin typeface="Consolas" panose="020B0609020204030204" pitchFamily="49" charset="0"/>
              </a:rPr>
              <a:t>            continue;</a:t>
            </a:r>
          </a:p>
          <a:p>
            <a:pPr marL="0" indent="0">
              <a:buNone/>
            </a:pPr>
            <a:r>
              <a:rPr lang="en-US" sz="1400" dirty="0">
                <a:latin typeface="Consolas" panose="020B0609020204030204" pitchFamily="49" charset="0"/>
              </a:rPr>
              <a:t>        }</a:t>
            </a:r>
          </a:p>
          <a:p>
            <a:pPr marL="0" indent="0">
              <a:buNone/>
            </a:pPr>
            <a:r>
              <a:rPr lang="en-US" sz="1400" dirty="0">
                <a:latin typeface="Consolas" panose="020B0609020204030204" pitchFamily="49" charset="0"/>
              </a:rPr>
              <a:t>            x1 = x0 - h;</a:t>
            </a:r>
          </a:p>
          <a:p>
            <a:pPr marL="0" indent="0">
              <a:buNone/>
            </a:pPr>
            <a:r>
              <a:rPr lang="en-US" sz="1400" dirty="0">
                <a:latin typeface="Consolas" panose="020B0609020204030204" pitchFamily="49" charset="0"/>
              </a:rPr>
              <a:t>            f1 = </a:t>
            </a:r>
            <a:r>
              <a:rPr lang="en-US" sz="1400" dirty="0" err="1">
                <a:latin typeface="Consolas" panose="020B0609020204030204" pitchFamily="49" charset="0"/>
              </a:rPr>
              <a:t>fn</a:t>
            </a:r>
            <a:r>
              <a:rPr lang="en-US" sz="1400" dirty="0">
                <a:latin typeface="Consolas" panose="020B0609020204030204" pitchFamily="49" charset="0"/>
              </a:rPr>
              <a:t>;</a:t>
            </a:r>
          </a:p>
          <a:p>
            <a:pPr marL="0" indent="0">
              <a:buNone/>
            </a:pPr>
            <a:r>
              <a:rPr lang="en-US" sz="1400" dirty="0">
                <a:latin typeface="Consolas" panose="020B0609020204030204" pitchFamily="49" charset="0"/>
              </a:rPr>
              <a:t>            </a:t>
            </a:r>
            <a:r>
              <a:rPr lang="en-US" sz="1400" dirty="0" err="1">
                <a:latin typeface="Consolas" panose="020B0609020204030204" pitchFamily="49" charset="0"/>
              </a:rPr>
              <a:t>fn</a:t>
            </a:r>
            <a:r>
              <a:rPr lang="en-US" sz="1400" dirty="0">
                <a:latin typeface="Consolas" panose="020B0609020204030204" pitchFamily="49" charset="0"/>
              </a:rPr>
              <a:t> = f( x1 - h );</a:t>
            </a:r>
          </a:p>
          <a:p>
            <a:pPr marL="0" indent="0">
              <a:buNone/>
            </a:pPr>
            <a:r>
              <a:rPr lang="en-US" sz="1400" dirty="0">
                <a:latin typeface="Consolas" panose="020B0609020204030204" pitchFamily="49" charset="0"/>
              </a:rPr>
              <a:t> </a:t>
            </a:r>
          </a:p>
          <a:p>
            <a:pPr marL="0" indent="0">
              <a:buNone/>
            </a:pPr>
            <a:r>
              <a:rPr lang="en-US" sz="1400" dirty="0">
                <a:latin typeface="Consolas" panose="020B0609020204030204" pitchFamily="49" charset="0"/>
              </a:rPr>
              <a:t>            while ( </a:t>
            </a:r>
            <a:r>
              <a:rPr lang="en-US" sz="1400" dirty="0" err="1">
                <a:latin typeface="Consolas" panose="020B0609020204030204" pitchFamily="49" charset="0"/>
              </a:rPr>
              <a:t>fn</a:t>
            </a:r>
            <a:r>
              <a:rPr lang="en-US" sz="1400" dirty="0">
                <a:latin typeface="Consolas" panose="020B0609020204030204" pitchFamily="49" charset="0"/>
              </a:rPr>
              <a:t> &lt; f1 ) {</a:t>
            </a:r>
          </a:p>
          <a:p>
            <a:pPr marL="0" indent="0">
              <a:buNone/>
            </a:pPr>
            <a:r>
              <a:rPr lang="en-US" sz="1400" dirty="0">
                <a:latin typeface="Consolas" panose="020B0609020204030204" pitchFamily="49" charset="0"/>
              </a:rPr>
              <a:t>                ++k;</a:t>
            </a:r>
          </a:p>
          <a:p>
            <a:pPr marL="0" indent="0">
              <a:buNone/>
            </a:pPr>
            <a:r>
              <a:rPr lang="en-US" sz="1400" dirty="0">
                <a:latin typeface="Consolas" panose="020B0609020204030204" pitchFamily="49" charset="0"/>
              </a:rPr>
              <a:t>                x1 -= h;</a:t>
            </a:r>
          </a:p>
          <a:p>
            <a:pPr marL="0" indent="0">
              <a:buNone/>
            </a:pPr>
            <a:r>
              <a:rPr lang="en-US" sz="1400" dirty="0">
                <a:latin typeface="Consolas" panose="020B0609020204030204" pitchFamily="49" charset="0"/>
              </a:rPr>
              <a:t>                f1 = </a:t>
            </a:r>
            <a:r>
              <a:rPr lang="en-US" sz="1400" dirty="0" err="1">
                <a:latin typeface="Consolas" panose="020B0609020204030204" pitchFamily="49" charset="0"/>
              </a:rPr>
              <a:t>fn</a:t>
            </a:r>
            <a:r>
              <a:rPr lang="en-US" sz="1400" dirty="0">
                <a:latin typeface="Consolas" panose="020B0609020204030204" pitchFamily="49" charset="0"/>
              </a:rPr>
              <a:t>;</a:t>
            </a:r>
          </a:p>
          <a:p>
            <a:pPr marL="0" indent="0">
              <a:buNone/>
            </a:pPr>
            <a:r>
              <a:rPr lang="en-US" sz="1400" dirty="0">
                <a:latin typeface="Consolas" panose="020B0609020204030204" pitchFamily="49" charset="0"/>
              </a:rPr>
              <a:t>                </a:t>
            </a:r>
            <a:r>
              <a:rPr lang="en-US" sz="1400" dirty="0" err="1">
                <a:latin typeface="Consolas" panose="020B0609020204030204" pitchFamily="49" charset="0"/>
              </a:rPr>
              <a:t>fn</a:t>
            </a:r>
            <a:r>
              <a:rPr lang="en-US" sz="1400" dirty="0">
                <a:latin typeface="Consolas" panose="020B0609020204030204" pitchFamily="49" charset="0"/>
              </a:rPr>
              <a:t> = f( x1 - h );</a:t>
            </a:r>
          </a:p>
          <a:p>
            <a:pPr marL="0" indent="0">
              <a:buNone/>
            </a:pPr>
            <a:r>
              <a:rPr lang="en-US" sz="1400" dirty="0">
                <a:latin typeface="Consolas" panose="020B0609020204030204" pitchFamily="49" charset="0"/>
              </a:rPr>
              <a:t>            }</a:t>
            </a:r>
          </a:p>
          <a:p>
            <a:pPr marL="0" indent="0">
              <a:buNone/>
            </a:pPr>
            <a:r>
              <a:rPr lang="en-US" sz="1400" dirty="0">
                <a:latin typeface="Consolas" panose="020B0609020204030204" pitchFamily="49" charset="0"/>
              </a:rPr>
              <a:t>        } else {</a:t>
            </a:r>
          </a:p>
        </p:txBody>
      </p:sp>
      <p:sp>
        <p:nvSpPr>
          <p:cNvPr id="4" name="Footer Placeholder 3">
            <a:extLst>
              <a:ext uri="{FF2B5EF4-FFF2-40B4-BE49-F238E27FC236}">
                <a16:creationId xmlns:a16="http://schemas.microsoft.com/office/drawing/2014/main" id="{EF54F11D-761E-4A67-B3C2-E7923704604E}"/>
              </a:ext>
            </a:extLst>
          </p:cNvPr>
          <p:cNvSpPr>
            <a:spLocks noGrp="1"/>
          </p:cNvSpPr>
          <p:nvPr>
            <p:ph type="ftr" sz="quarter" idx="11"/>
          </p:nvPr>
        </p:nvSpPr>
        <p:spPr/>
        <p:txBody>
          <a:bodyPr/>
          <a:lstStyle/>
          <a:p>
            <a:r>
              <a:rPr lang="en-US"/>
              <a:t>Optimization</a:t>
            </a:r>
            <a:endParaRPr lang="en-CA" dirty="0"/>
          </a:p>
        </p:txBody>
      </p:sp>
      <p:sp>
        <p:nvSpPr>
          <p:cNvPr id="5" name="Slide Number Placeholder 4">
            <a:extLst>
              <a:ext uri="{FF2B5EF4-FFF2-40B4-BE49-F238E27FC236}">
                <a16:creationId xmlns:a16="http://schemas.microsoft.com/office/drawing/2014/main" id="{B6B6FFF1-CB6A-4410-B0F5-590D320E79C1}"/>
              </a:ext>
            </a:extLst>
          </p:cNvPr>
          <p:cNvSpPr>
            <a:spLocks noGrp="1"/>
          </p:cNvSpPr>
          <p:nvPr>
            <p:ph type="sldNum" sz="quarter" idx="12"/>
          </p:nvPr>
        </p:nvSpPr>
        <p:spPr/>
        <p:txBody>
          <a:bodyPr/>
          <a:lstStyle/>
          <a:p>
            <a:fld id="{42EF6DC8-DA9C-4533-8A40-BB00A2545AF8}" type="slidenum">
              <a:rPr lang="en-CA" smtClean="0"/>
              <a:pPr/>
              <a:t>7</a:t>
            </a:fld>
            <a:endParaRPr lang="en-CA"/>
          </a:p>
        </p:txBody>
      </p:sp>
      <p:sp>
        <p:nvSpPr>
          <p:cNvPr id="11" name="TextBox 10">
            <a:extLst>
              <a:ext uri="{FF2B5EF4-FFF2-40B4-BE49-F238E27FC236}">
                <a16:creationId xmlns:a16="http://schemas.microsoft.com/office/drawing/2014/main" id="{5A88EC2B-49FD-4557-95A1-01300C168E58}"/>
              </a:ext>
            </a:extLst>
          </p:cNvPr>
          <p:cNvSpPr txBox="1"/>
          <p:nvPr/>
        </p:nvSpPr>
        <p:spPr>
          <a:xfrm>
            <a:off x="1460183" y="2943642"/>
            <a:ext cx="4589144" cy="307777"/>
          </a:xfrm>
          <a:prstGeom prst="rect">
            <a:avLst/>
          </a:prstGeom>
          <a:noFill/>
        </p:spPr>
        <p:txBody>
          <a:bodyPr wrap="square">
            <a:spAutoFit/>
          </a:bodyPr>
          <a:lstStyle/>
          <a:p>
            <a:r>
              <a:rPr kumimoji="0" lang="en-US" sz="1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else if ( </a:t>
            </a:r>
            <a:r>
              <a:rPr kumimoji="0" lang="en-US" sz="1400" b="0" i="0" u="none" strike="noStrike" kern="1200" cap="none" spc="0" normalizeH="0" baseline="0" noProof="0" dirty="0" err="1">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fn</a:t>
            </a:r>
            <a:r>
              <a:rPr kumimoji="0" lang="en-US" sz="1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&lt;= </a:t>
            </a:r>
            <a:r>
              <a:rPr kumimoji="0" lang="en-US" sz="1400" b="0" i="0" u="none" strike="noStrike" kern="1200" cap="none" spc="0" normalizeH="0" baseline="0" noProof="0" dirty="0" err="1">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fp</a:t>
            </a:r>
            <a:r>
              <a:rPr kumimoji="0" lang="en-US" sz="1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 ) {</a:t>
            </a:r>
            <a:endParaRPr lang="en-US" dirty="0"/>
          </a:p>
        </p:txBody>
      </p:sp>
      <p:pic>
        <p:nvPicPr>
          <p:cNvPr id="13" name="Audio 12">
            <a:hlinkClick r:id="" action="ppaction://media"/>
            <a:extLst>
              <a:ext uri="{FF2B5EF4-FFF2-40B4-BE49-F238E27FC236}">
                <a16:creationId xmlns:a16="http://schemas.microsoft.com/office/drawing/2014/main" id="{F0640813-7735-4086-92B0-1E034F9671C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24231752"/>
      </p:ext>
    </p:extLst>
  </p:cSld>
  <p:clrMapOvr>
    <a:masterClrMapping/>
  </p:clrMapOvr>
  <mc:AlternateContent xmlns:mc="http://schemas.openxmlformats.org/markup-compatibility/2006" xmlns:p14="http://schemas.microsoft.com/office/powerpoint/2010/main">
    <mc:Choice Requires="p14">
      <p:transition spd="slow" p14:dur="2000" advTm="100266"/>
    </mc:Choice>
    <mc:Fallback xmlns="">
      <p:transition spd="slow" advTm="100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3"/>
                </p:tgtEl>
              </p:cMediaNode>
            </p:audio>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72A12-605A-4369-BCF1-A22DDC680A23}"/>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FB5FE293-1D56-4179-95F8-909FC77D926F}"/>
              </a:ext>
            </a:extLst>
          </p:cNvPr>
          <p:cNvSpPr>
            <a:spLocks noGrp="1"/>
          </p:cNvSpPr>
          <p:nvPr>
            <p:ph idx="1"/>
          </p:nvPr>
        </p:nvSpPr>
        <p:spPr>
          <a:xfrm>
            <a:off x="457200" y="822960"/>
            <a:ext cx="8229600" cy="4525963"/>
          </a:xfrm>
        </p:spPr>
        <p:txBody>
          <a:bodyPr>
            <a:noAutofit/>
          </a:bodyPr>
          <a:lstStyle/>
          <a:p>
            <a:pPr marL="0" indent="0">
              <a:buNone/>
            </a:pPr>
            <a:r>
              <a:rPr lang="en-US" sz="1400" dirty="0">
                <a:latin typeface="Consolas" panose="020B0609020204030204" pitchFamily="49" charset="0"/>
              </a:rPr>
              <a:t>        } else {</a:t>
            </a:r>
          </a:p>
          <a:p>
            <a:pPr marL="0" indent="0">
              <a:buNone/>
            </a:pPr>
            <a:r>
              <a:rPr lang="en-US" sz="1400" dirty="0">
                <a:latin typeface="Consolas" panose="020B0609020204030204" pitchFamily="49" charset="0"/>
              </a:rPr>
              <a:t>            x1 = x0 + h;</a:t>
            </a:r>
          </a:p>
          <a:p>
            <a:pPr marL="0" indent="0">
              <a:buNone/>
            </a:pPr>
            <a:r>
              <a:rPr lang="en-US" sz="1400" dirty="0">
                <a:latin typeface="Consolas" panose="020B0609020204030204" pitchFamily="49" charset="0"/>
              </a:rPr>
              <a:t>            f1 = </a:t>
            </a:r>
            <a:r>
              <a:rPr lang="en-US" sz="1400" dirty="0" err="1">
                <a:latin typeface="Consolas" panose="020B0609020204030204" pitchFamily="49" charset="0"/>
              </a:rPr>
              <a:t>fp</a:t>
            </a:r>
            <a:r>
              <a:rPr lang="en-US" sz="1400" dirty="0">
                <a:latin typeface="Consolas" panose="020B0609020204030204" pitchFamily="49" charset="0"/>
              </a:rPr>
              <a:t>;</a:t>
            </a:r>
          </a:p>
          <a:p>
            <a:pPr marL="0" indent="0">
              <a:buNone/>
            </a:pPr>
            <a:r>
              <a:rPr lang="en-US" sz="1400" dirty="0">
                <a:latin typeface="Consolas" panose="020B0609020204030204" pitchFamily="49" charset="0"/>
              </a:rPr>
              <a:t>            </a:t>
            </a:r>
            <a:r>
              <a:rPr lang="en-US" sz="1400" dirty="0" err="1">
                <a:latin typeface="Consolas" panose="020B0609020204030204" pitchFamily="49" charset="0"/>
              </a:rPr>
              <a:t>fp</a:t>
            </a:r>
            <a:r>
              <a:rPr lang="en-US" sz="1400" dirty="0">
                <a:latin typeface="Consolas" panose="020B0609020204030204" pitchFamily="49" charset="0"/>
              </a:rPr>
              <a:t> = f( x1 + h );</a:t>
            </a:r>
          </a:p>
          <a:p>
            <a:pPr marL="0" indent="0">
              <a:buNone/>
            </a:pPr>
            <a:endParaRPr lang="en-US" sz="1050" dirty="0">
              <a:latin typeface="Consolas" panose="020B0609020204030204" pitchFamily="49" charset="0"/>
            </a:endParaRPr>
          </a:p>
          <a:p>
            <a:pPr marL="0" indent="0">
              <a:buNone/>
            </a:pPr>
            <a:r>
              <a:rPr lang="en-US" sz="1400" dirty="0">
                <a:latin typeface="Consolas" panose="020B0609020204030204" pitchFamily="49" charset="0"/>
              </a:rPr>
              <a:t>            while ( </a:t>
            </a:r>
            <a:r>
              <a:rPr lang="en-US" sz="1400" dirty="0" err="1">
                <a:latin typeface="Consolas" panose="020B0609020204030204" pitchFamily="49" charset="0"/>
              </a:rPr>
              <a:t>fp</a:t>
            </a:r>
            <a:r>
              <a:rPr lang="en-US" sz="1400" dirty="0">
                <a:latin typeface="Consolas" panose="020B0609020204030204" pitchFamily="49" charset="0"/>
              </a:rPr>
              <a:t> &lt; f1 ) {</a:t>
            </a:r>
          </a:p>
          <a:p>
            <a:pPr marL="0" indent="0">
              <a:buNone/>
            </a:pPr>
            <a:r>
              <a:rPr lang="en-US" sz="1400" dirty="0">
                <a:latin typeface="Consolas" panose="020B0609020204030204" pitchFamily="49" charset="0"/>
              </a:rPr>
              <a:t>                ++k;     </a:t>
            </a:r>
          </a:p>
          <a:p>
            <a:pPr marL="0" indent="0">
              <a:buNone/>
            </a:pPr>
            <a:r>
              <a:rPr lang="en-US" sz="1400" dirty="0">
                <a:latin typeface="Consolas" panose="020B0609020204030204" pitchFamily="49" charset="0"/>
              </a:rPr>
              <a:t>                x1 += h;</a:t>
            </a:r>
          </a:p>
          <a:p>
            <a:pPr marL="0" indent="0">
              <a:buNone/>
            </a:pPr>
            <a:r>
              <a:rPr lang="en-US" sz="1400" dirty="0">
                <a:latin typeface="Consolas" panose="020B0609020204030204" pitchFamily="49" charset="0"/>
              </a:rPr>
              <a:t>                f1 = </a:t>
            </a:r>
            <a:r>
              <a:rPr lang="en-US" sz="1400" dirty="0" err="1">
                <a:latin typeface="Consolas" panose="020B0609020204030204" pitchFamily="49" charset="0"/>
              </a:rPr>
              <a:t>fp</a:t>
            </a:r>
            <a:r>
              <a:rPr lang="en-US" sz="1400" dirty="0">
                <a:latin typeface="Consolas" panose="020B0609020204030204" pitchFamily="49" charset="0"/>
              </a:rPr>
              <a:t>;</a:t>
            </a:r>
          </a:p>
          <a:p>
            <a:pPr marL="0" indent="0">
              <a:buNone/>
            </a:pPr>
            <a:r>
              <a:rPr lang="en-US" sz="1400" dirty="0">
                <a:latin typeface="Consolas" panose="020B0609020204030204" pitchFamily="49" charset="0"/>
              </a:rPr>
              <a:t>                </a:t>
            </a:r>
            <a:r>
              <a:rPr lang="en-US" sz="1400" dirty="0" err="1">
                <a:latin typeface="Consolas" panose="020B0609020204030204" pitchFamily="49" charset="0"/>
              </a:rPr>
              <a:t>fp</a:t>
            </a:r>
            <a:r>
              <a:rPr lang="en-US" sz="1400" dirty="0">
                <a:latin typeface="Consolas" panose="020B0609020204030204" pitchFamily="49" charset="0"/>
              </a:rPr>
              <a:t> = f( x1 + h );</a:t>
            </a:r>
          </a:p>
          <a:p>
            <a:pPr marL="0" indent="0">
              <a:buNone/>
            </a:pPr>
            <a:r>
              <a:rPr lang="en-US" sz="1400" dirty="0">
                <a:latin typeface="Consolas" panose="020B0609020204030204" pitchFamily="49" charset="0"/>
              </a:rPr>
              <a:t>            }</a:t>
            </a:r>
          </a:p>
          <a:p>
            <a:pPr marL="0" indent="0">
              <a:buNone/>
            </a:pPr>
            <a:r>
              <a:rPr lang="en-US" sz="1400" dirty="0">
                <a:latin typeface="Consolas" panose="020B0609020204030204" pitchFamily="49" charset="0"/>
              </a:rPr>
              <a:t>        }</a:t>
            </a:r>
          </a:p>
          <a:p>
            <a:pPr marL="0" indent="0">
              <a:buNone/>
            </a:pPr>
            <a:endParaRPr lang="en-US" sz="1050" dirty="0">
              <a:latin typeface="Consolas" panose="020B0609020204030204" pitchFamily="49" charset="0"/>
            </a:endParaRPr>
          </a:p>
          <a:p>
            <a:pPr marL="0" indent="0">
              <a:buNone/>
            </a:pPr>
            <a:r>
              <a:rPr lang="en-US" sz="1400" dirty="0">
                <a:latin typeface="Consolas" panose="020B0609020204030204" pitchFamily="49" charset="0"/>
              </a:rPr>
              <a:t>        if ( (std::abs( x0 - x1 ) &lt; </a:t>
            </a:r>
            <a:r>
              <a:rPr lang="en-US" sz="1400" dirty="0" err="1">
                <a:latin typeface="Consolas" panose="020B0609020204030204" pitchFamily="49" charset="0"/>
              </a:rPr>
              <a:t>eps_step</a:t>
            </a:r>
            <a:r>
              <a:rPr lang="en-US" sz="1400" dirty="0">
                <a:latin typeface="Consolas" panose="020B0609020204030204" pitchFamily="49" charset="0"/>
              </a:rPr>
              <a:t>) &amp;&amp; ((f0 - f1) &lt; </a:t>
            </a:r>
            <a:r>
              <a:rPr lang="en-US" sz="1400" dirty="0" err="1">
                <a:latin typeface="Consolas" panose="020B0609020204030204" pitchFamily="49" charset="0"/>
              </a:rPr>
              <a:t>eps_abs</a:t>
            </a:r>
            <a:r>
              <a:rPr lang="en-US" sz="1400" dirty="0">
                <a:latin typeface="Consolas" panose="020B0609020204030204" pitchFamily="49" charset="0"/>
              </a:rPr>
              <a:t>) ) {</a:t>
            </a:r>
          </a:p>
          <a:p>
            <a:pPr marL="0" indent="0">
              <a:buNone/>
            </a:pPr>
            <a:r>
              <a:rPr lang="en-US" sz="1400" dirty="0">
                <a:latin typeface="Consolas" panose="020B0609020204030204" pitchFamily="49" charset="0"/>
              </a:rPr>
              <a:t>            return std::</a:t>
            </a:r>
            <a:r>
              <a:rPr lang="en-US" sz="1400" dirty="0" err="1">
                <a:latin typeface="Consolas" panose="020B0609020204030204" pitchFamily="49" charset="0"/>
              </a:rPr>
              <a:t>make_pair</a:t>
            </a:r>
            <a:r>
              <a:rPr lang="en-US" sz="1400" dirty="0">
                <a:latin typeface="Consolas" panose="020B0609020204030204" pitchFamily="49" charset="0"/>
              </a:rPr>
              <a:t>( x1, f1 );</a:t>
            </a:r>
          </a:p>
          <a:p>
            <a:pPr marL="0" indent="0">
              <a:buNone/>
            </a:pPr>
            <a:r>
              <a:rPr lang="en-US" sz="1400" dirty="0">
                <a:latin typeface="Consolas" panose="020B0609020204030204" pitchFamily="49" charset="0"/>
              </a:rPr>
              <a:t>        }</a:t>
            </a:r>
          </a:p>
          <a:p>
            <a:pPr marL="0" indent="0">
              <a:buNone/>
            </a:pPr>
            <a:r>
              <a:rPr lang="en-US" sz="1400" dirty="0">
                <a:latin typeface="Consolas" panose="020B0609020204030204" pitchFamily="49" charset="0"/>
              </a:rPr>
              <a:t>            x0 = x1;</a:t>
            </a:r>
          </a:p>
          <a:p>
            <a:pPr marL="0" indent="0">
              <a:buNone/>
            </a:pPr>
            <a:r>
              <a:rPr lang="en-US" sz="1400" dirty="0">
                <a:latin typeface="Consolas" panose="020B0609020204030204" pitchFamily="49" charset="0"/>
              </a:rPr>
              <a:t>            f0 = f1;</a:t>
            </a:r>
          </a:p>
          <a:p>
            <a:pPr marL="0" indent="0">
              <a:buNone/>
            </a:pPr>
            <a:r>
              <a:rPr lang="en-US" sz="1400" dirty="0">
                <a:latin typeface="Consolas" panose="020B0609020204030204" pitchFamily="49" charset="0"/>
              </a:rPr>
              <a:t>            h /= 2.0;</a:t>
            </a:r>
          </a:p>
          <a:p>
            <a:pPr marL="0" indent="0">
              <a:buNone/>
            </a:pPr>
            <a:r>
              <a:rPr lang="en-US" sz="1400" dirty="0">
                <a:latin typeface="Consolas" panose="020B0609020204030204" pitchFamily="49" charset="0"/>
              </a:rPr>
              <a:t>        }</a:t>
            </a:r>
          </a:p>
          <a:p>
            <a:pPr marL="0" indent="0">
              <a:buNone/>
            </a:pPr>
            <a:r>
              <a:rPr lang="en-US" sz="1400" dirty="0">
                <a:latin typeface="Consolas" panose="020B0609020204030204" pitchFamily="49" charset="0"/>
              </a:rPr>
              <a:t>    }</a:t>
            </a:r>
          </a:p>
          <a:p>
            <a:pPr marL="0" indent="0">
              <a:buNone/>
            </a:pPr>
            <a:endParaRPr lang="en-US" sz="1050" dirty="0">
              <a:latin typeface="Consolas" panose="020B0609020204030204" pitchFamily="49" charset="0"/>
            </a:endParaRPr>
          </a:p>
          <a:p>
            <a:pPr marL="0" indent="0">
              <a:buNone/>
            </a:pPr>
            <a:r>
              <a:rPr lang="en-US" sz="1400" dirty="0">
                <a:latin typeface="Consolas" panose="020B0609020204030204" pitchFamily="49" charset="0"/>
              </a:rPr>
              <a:t>    return std::</a:t>
            </a:r>
            <a:r>
              <a:rPr lang="en-US" sz="1400" dirty="0" err="1">
                <a:latin typeface="Consolas" panose="020B0609020204030204" pitchFamily="49" charset="0"/>
              </a:rPr>
              <a:t>make_pair</a:t>
            </a:r>
            <a:r>
              <a:rPr lang="en-US" sz="1400" dirty="0">
                <a:latin typeface="Consolas" panose="020B0609020204030204" pitchFamily="49" charset="0"/>
              </a:rPr>
              <a:t>( NAN, NAN );</a:t>
            </a:r>
          </a:p>
          <a:p>
            <a:pPr marL="0" indent="0">
              <a:buNone/>
            </a:pPr>
            <a:r>
              <a:rPr lang="en-US" sz="1400" dirty="0">
                <a:latin typeface="Consolas" panose="020B0609020204030204" pitchFamily="49" charset="0"/>
              </a:rPr>
              <a:t>}</a:t>
            </a:r>
          </a:p>
        </p:txBody>
      </p:sp>
      <p:sp>
        <p:nvSpPr>
          <p:cNvPr id="4" name="Footer Placeholder 3">
            <a:extLst>
              <a:ext uri="{FF2B5EF4-FFF2-40B4-BE49-F238E27FC236}">
                <a16:creationId xmlns:a16="http://schemas.microsoft.com/office/drawing/2014/main" id="{EF54F11D-761E-4A67-B3C2-E7923704604E}"/>
              </a:ext>
            </a:extLst>
          </p:cNvPr>
          <p:cNvSpPr>
            <a:spLocks noGrp="1"/>
          </p:cNvSpPr>
          <p:nvPr>
            <p:ph type="ftr" sz="quarter" idx="11"/>
          </p:nvPr>
        </p:nvSpPr>
        <p:spPr/>
        <p:txBody>
          <a:bodyPr/>
          <a:lstStyle/>
          <a:p>
            <a:r>
              <a:rPr lang="en-US"/>
              <a:t>Optimization</a:t>
            </a:r>
            <a:endParaRPr lang="en-CA" dirty="0"/>
          </a:p>
        </p:txBody>
      </p:sp>
      <p:sp>
        <p:nvSpPr>
          <p:cNvPr id="5" name="Slide Number Placeholder 4">
            <a:extLst>
              <a:ext uri="{FF2B5EF4-FFF2-40B4-BE49-F238E27FC236}">
                <a16:creationId xmlns:a16="http://schemas.microsoft.com/office/drawing/2014/main" id="{B6B6FFF1-CB6A-4410-B0F5-590D320E79C1}"/>
              </a:ext>
            </a:extLst>
          </p:cNvPr>
          <p:cNvSpPr>
            <a:spLocks noGrp="1"/>
          </p:cNvSpPr>
          <p:nvPr>
            <p:ph type="sldNum" sz="quarter" idx="12"/>
          </p:nvPr>
        </p:nvSpPr>
        <p:spPr/>
        <p:txBody>
          <a:bodyPr/>
          <a:lstStyle/>
          <a:p>
            <a:fld id="{42EF6DC8-DA9C-4533-8A40-BB00A2545AF8}" type="slidenum">
              <a:rPr lang="en-CA" smtClean="0"/>
              <a:pPr/>
              <a:t>8</a:t>
            </a:fld>
            <a:endParaRPr lang="en-CA"/>
          </a:p>
        </p:txBody>
      </p:sp>
      <p:sp>
        <p:nvSpPr>
          <p:cNvPr id="11" name="TextBox 10">
            <a:extLst>
              <a:ext uri="{FF2B5EF4-FFF2-40B4-BE49-F238E27FC236}">
                <a16:creationId xmlns:a16="http://schemas.microsoft.com/office/drawing/2014/main" id="{959967AD-58E9-459D-B0D5-23E324F25E82}"/>
              </a:ext>
            </a:extLst>
          </p:cNvPr>
          <p:cNvSpPr txBox="1"/>
          <p:nvPr/>
        </p:nvSpPr>
        <p:spPr>
          <a:xfrm>
            <a:off x="1448753" y="4543842"/>
            <a:ext cx="4589144" cy="307777"/>
          </a:xfrm>
          <a:prstGeom prst="rect">
            <a:avLst/>
          </a:prstGeom>
          <a:noFill/>
        </p:spPr>
        <p:txBody>
          <a:bodyPr wrap="square">
            <a:spAutoFit/>
          </a:bodyPr>
          <a:lstStyle/>
          <a:p>
            <a:r>
              <a:rPr kumimoji="0" lang="en-US" sz="1400" b="0" i="0" u="none" strike="noStrike" kern="1200" cap="none" spc="0" normalizeH="0" baseline="0" noProof="0" dirty="0">
                <a:ln>
                  <a:noFill/>
                </a:ln>
                <a:solidFill>
                  <a:prstClr val="white"/>
                </a:solidFill>
                <a:effectLst/>
                <a:uLnTx/>
                <a:uFillTx/>
                <a:latin typeface="Consolas" panose="020B0609020204030204" pitchFamily="49" charset="0"/>
                <a:ea typeface="Cambria" panose="02040503050406030204" pitchFamily="18" charset="0"/>
                <a:cs typeface="Times New Roman" panose="02020603050405020304" pitchFamily="18" charset="0"/>
              </a:rPr>
              <a:t>else {</a:t>
            </a:r>
            <a:endParaRPr lang="en-US" dirty="0"/>
          </a:p>
        </p:txBody>
      </p:sp>
      <p:pic>
        <p:nvPicPr>
          <p:cNvPr id="13" name="Audio 12">
            <a:hlinkClick r:id="" action="ppaction://media"/>
            <a:extLst>
              <a:ext uri="{FF2B5EF4-FFF2-40B4-BE49-F238E27FC236}">
                <a16:creationId xmlns:a16="http://schemas.microsoft.com/office/drawing/2014/main" id="{3D6B680C-7174-42C7-B2DD-A87E034C095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3697267"/>
      </p:ext>
    </p:extLst>
  </p:cSld>
  <p:clrMapOvr>
    <a:masterClrMapping/>
  </p:clrMapOvr>
  <mc:AlternateContent xmlns:mc="http://schemas.openxmlformats.org/markup-compatibility/2006" xmlns:p14="http://schemas.microsoft.com/office/powerpoint/2010/main">
    <mc:Choice Requires="p14">
      <p:transition spd="slow" p14:dur="2000" advTm="89075"/>
    </mc:Choice>
    <mc:Fallback xmlns="">
      <p:transition spd="slow" advTm="89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3" end="1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4" end="1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6" end="1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7" end="1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8" end="1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22" end="2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23" end="2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3"/>
                </p:tgtEl>
              </p:cMediaNode>
            </p:audio>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63313-72AA-4D31-85B4-3110CE5742AF}"/>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4ADE51A9-51D3-46F6-BF1F-99A2D2B0B51C}"/>
              </a:ext>
            </a:extLst>
          </p:cNvPr>
          <p:cNvSpPr>
            <a:spLocks noGrp="1"/>
          </p:cNvSpPr>
          <p:nvPr>
            <p:ph idx="1"/>
          </p:nvPr>
        </p:nvSpPr>
        <p:spPr/>
        <p:txBody>
          <a:bodyPr/>
          <a:lstStyle/>
          <a:p>
            <a:r>
              <a:rPr lang="en-US" dirty="0"/>
              <a:t>Minimize </a:t>
            </a:r>
            <a:r>
              <a:rPr lang="en-US" dirty="0">
                <a:latin typeface="Times New Roman" panose="02020603050405020304" pitchFamily="18" charset="0"/>
              </a:rPr>
              <a:t>sin(</a:t>
            </a:r>
            <a:r>
              <a:rPr lang="en-US" i="1" dirty="0">
                <a:latin typeface="Times New Roman" panose="02020603050405020304" pitchFamily="18" charset="0"/>
              </a:rPr>
              <a:t>x</a:t>
            </a:r>
            <a:r>
              <a:rPr lang="en-US" dirty="0">
                <a:latin typeface="Times New Roman" panose="02020603050405020304" pitchFamily="18" charset="0"/>
              </a:rPr>
              <a:t>)</a:t>
            </a:r>
            <a:r>
              <a:rPr lang="en-US" dirty="0"/>
              <a:t> with </a:t>
            </a: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latin typeface="Times New Roman" panose="02020603050405020304" pitchFamily="18" charset="0"/>
              </a:rPr>
              <a:t> = 0</a:t>
            </a:r>
            <a:r>
              <a:rPr lang="en-US" dirty="0"/>
              <a:t> and </a:t>
            </a:r>
            <a:r>
              <a:rPr lang="en-US" i="1" dirty="0">
                <a:latin typeface="Times New Roman" panose="02020603050405020304" pitchFamily="18" charset="0"/>
              </a:rPr>
              <a:t>h</a:t>
            </a:r>
            <a:r>
              <a:rPr lang="en-US" dirty="0">
                <a:latin typeface="Times New Roman" panose="02020603050405020304" pitchFamily="18" charset="0"/>
              </a:rPr>
              <a:t> = 1</a:t>
            </a:r>
          </a:p>
          <a:p>
            <a:pPr marL="0" indent="0">
              <a:buNone/>
            </a:pPr>
            <a:endParaRPr lang="en-US" sz="1600" dirty="0"/>
          </a:p>
          <a:p>
            <a:pPr marL="0" indent="0">
              <a:buNone/>
            </a:pPr>
            <a:r>
              <a:rPr lang="en-US" sz="2000" dirty="0">
                <a:latin typeface="Times New Roman" panose="02020603050405020304" pitchFamily="18" charset="0"/>
              </a:rPr>
              <a:t> </a:t>
            </a:r>
            <a:r>
              <a:rPr lang="en-US" sz="2000" i="1" dirty="0">
                <a:latin typeface="Times New Roman" panose="02020603050405020304" pitchFamily="18" charset="0"/>
              </a:rPr>
              <a:t>k</a:t>
            </a:r>
            <a:r>
              <a:rPr lang="en-US" sz="2000" dirty="0">
                <a:latin typeface="Times New Roman" panose="02020603050405020304" pitchFamily="18" charset="0"/>
              </a:rPr>
              <a:t>	         </a:t>
            </a:r>
            <a:r>
              <a:rPr lang="en-US" sz="2000" i="1" dirty="0">
                <a:latin typeface="Times New Roman" panose="02020603050405020304" pitchFamily="18" charset="0"/>
              </a:rPr>
              <a:t>h		        </a:t>
            </a:r>
            <a:r>
              <a:rPr lang="en-US" sz="2000" i="1" dirty="0" err="1">
                <a:latin typeface="Times New Roman" panose="02020603050405020304" pitchFamily="18" charset="0"/>
              </a:rPr>
              <a:t>x</a:t>
            </a:r>
            <a:r>
              <a:rPr lang="en-US" sz="2000" i="1" baseline="-25000" dirty="0" err="1">
                <a:latin typeface="Times New Roman" panose="02020603050405020304" pitchFamily="18" charset="0"/>
              </a:rPr>
              <a:t>k</a:t>
            </a:r>
            <a:r>
              <a:rPr lang="en-US" sz="2000" i="1" dirty="0">
                <a:latin typeface="Times New Roman" panose="02020603050405020304" pitchFamily="18" charset="0"/>
              </a:rPr>
              <a:t>		           f </a:t>
            </a:r>
            <a:r>
              <a:rPr lang="en-US" sz="2000" dirty="0">
                <a:latin typeface="Times New Roman" panose="02020603050405020304" pitchFamily="18" charset="0"/>
              </a:rPr>
              <a:t>(</a:t>
            </a:r>
            <a:r>
              <a:rPr lang="en-US" sz="2000" i="1" dirty="0" err="1">
                <a:latin typeface="Times New Roman" panose="02020603050405020304" pitchFamily="18" charset="0"/>
              </a:rPr>
              <a:t>x</a:t>
            </a:r>
            <a:r>
              <a:rPr lang="en-US" sz="2000" i="1" baseline="-25000" dirty="0" err="1">
                <a:latin typeface="Times New Roman" panose="02020603050405020304" pitchFamily="18" charset="0"/>
              </a:rPr>
              <a:t>k</a:t>
            </a:r>
            <a:r>
              <a:rPr lang="en-US" sz="2000" dirty="0">
                <a:latin typeface="Times New Roman" panose="02020603050405020304" pitchFamily="18" charset="0"/>
              </a:rPr>
              <a:t>)</a:t>
            </a:r>
          </a:p>
          <a:p>
            <a:pPr marL="0" indent="0">
              <a:buNone/>
            </a:pPr>
            <a:r>
              <a:rPr lang="en-US" sz="1600" dirty="0">
                <a:latin typeface="Times New Roman" panose="02020603050405020304" pitchFamily="18" charset="0"/>
              </a:rPr>
              <a:t>  1	1		–1		–0.8414709848078965</a:t>
            </a:r>
          </a:p>
          <a:p>
            <a:pPr marL="0" indent="0">
              <a:buNone/>
            </a:pPr>
            <a:r>
              <a:rPr lang="en-US" sz="1600" dirty="0">
                <a:latin typeface="Times New Roman" panose="02020603050405020304" pitchFamily="18" charset="0"/>
              </a:rPr>
              <a:t>  2	1		–2		–0.9092974268256817</a:t>
            </a:r>
          </a:p>
          <a:p>
            <a:pPr marL="0" indent="0">
              <a:buNone/>
            </a:pPr>
            <a:r>
              <a:rPr lang="en-US" sz="1600" dirty="0">
                <a:latin typeface="Times New Roman" panose="02020603050405020304" pitchFamily="18" charset="0"/>
              </a:rPr>
              <a:t>  3	0.5		–1.5		–0.9974949866040544</a:t>
            </a:r>
          </a:p>
          <a:p>
            <a:pPr marL="0" indent="0">
              <a:buNone/>
            </a:pPr>
            <a:r>
              <a:rPr lang="en-US" sz="1600" dirty="0">
                <a:latin typeface="Times New Roman" panose="02020603050405020304" pitchFamily="18" charset="0"/>
              </a:rPr>
              <a:t>  4	0.25		–1.5</a:t>
            </a:r>
          </a:p>
          <a:p>
            <a:pPr marL="0" indent="0">
              <a:buNone/>
            </a:pPr>
            <a:r>
              <a:rPr lang="en-US" sz="1600" dirty="0">
                <a:latin typeface="Times New Roman" panose="02020603050405020304" pitchFamily="18" charset="0"/>
              </a:rPr>
              <a:t>  5	0.125		–1.625		–0.9985313405398316</a:t>
            </a:r>
          </a:p>
          <a:p>
            <a:pPr marL="0" indent="0">
              <a:buNone/>
            </a:pPr>
            <a:r>
              <a:rPr lang="en-US" sz="1600" dirty="0">
                <a:latin typeface="Times New Roman" panose="02020603050405020304" pitchFamily="18" charset="0"/>
              </a:rPr>
              <a:t>  6	0.0625		–1.5625		–0.9999655856782489</a:t>
            </a:r>
          </a:p>
          <a:p>
            <a:pPr marL="0" indent="0">
              <a:buNone/>
            </a:pPr>
            <a:r>
              <a:rPr lang="en-US" sz="1600" dirty="0">
                <a:latin typeface="Times New Roman" panose="02020603050405020304" pitchFamily="18" charset="0"/>
              </a:rPr>
              <a:t>  7	0.03125  		–1.5625</a:t>
            </a:r>
          </a:p>
          <a:p>
            <a:pPr marL="0" indent="0">
              <a:buNone/>
            </a:pPr>
            <a:r>
              <a:rPr lang="en-US" sz="1600" dirty="0">
                <a:latin typeface="Times New Roman" panose="02020603050405020304" pitchFamily="18" charset="0"/>
              </a:rPr>
              <a:t>  8	0.015625		–1.578125		–0.9999731453947223</a:t>
            </a:r>
          </a:p>
          <a:p>
            <a:pPr marL="0" indent="0">
              <a:buNone/>
            </a:pPr>
            <a:r>
              <a:rPr lang="en-US" sz="1600" dirty="0">
                <a:latin typeface="Times New Roman" panose="02020603050405020304" pitchFamily="18" charset="0"/>
              </a:rPr>
              <a:t>  9	0.0078125 	–1.5703125 	–0.9999998829558185</a:t>
            </a:r>
          </a:p>
          <a:p>
            <a:pPr marL="0" indent="0">
              <a:buNone/>
            </a:pPr>
            <a:r>
              <a:rPr lang="en-US" sz="1600" dirty="0">
                <a:latin typeface="Times New Roman" panose="02020603050405020304" pitchFamily="18" charset="0"/>
              </a:rPr>
              <a:t>10	0.00390625  	–1.5703125</a:t>
            </a:r>
          </a:p>
          <a:p>
            <a:pPr marL="0" indent="0">
              <a:buNone/>
            </a:pPr>
            <a:r>
              <a:rPr lang="en-US" sz="1600" dirty="0">
                <a:latin typeface="Times New Roman" panose="02020603050405020304" pitchFamily="18" charset="0"/>
              </a:rPr>
              <a:t>11	0.001953125  	–1.5703125</a:t>
            </a:r>
          </a:p>
          <a:p>
            <a:pPr marL="0" indent="0">
              <a:buNone/>
            </a:pPr>
            <a:r>
              <a:rPr lang="en-US" sz="1600" dirty="0">
                <a:latin typeface="Times New Roman" panose="02020603050405020304" pitchFamily="18" charset="0"/>
              </a:rPr>
              <a:t>12	0.0009765625  	–1.5703125</a:t>
            </a:r>
          </a:p>
          <a:p>
            <a:pPr marL="0" indent="0">
              <a:buNone/>
            </a:pPr>
            <a:r>
              <a:rPr lang="en-US" sz="1600" dirty="0">
                <a:latin typeface="Times New Roman" panose="02020603050405020304" pitchFamily="18" charset="0"/>
              </a:rPr>
              <a:t>13	0.00048828125	–1.57080078125	–0.9999999999900789</a:t>
            </a:r>
          </a:p>
        </p:txBody>
      </p:sp>
      <p:sp>
        <p:nvSpPr>
          <p:cNvPr id="4" name="Footer Placeholder 3">
            <a:extLst>
              <a:ext uri="{FF2B5EF4-FFF2-40B4-BE49-F238E27FC236}">
                <a16:creationId xmlns:a16="http://schemas.microsoft.com/office/drawing/2014/main" id="{78C27F8D-F2EA-4433-A402-42E3CA8D0E34}"/>
              </a:ext>
            </a:extLst>
          </p:cNvPr>
          <p:cNvSpPr>
            <a:spLocks noGrp="1"/>
          </p:cNvSpPr>
          <p:nvPr>
            <p:ph type="ftr" sz="quarter" idx="11"/>
          </p:nvPr>
        </p:nvSpPr>
        <p:spPr/>
        <p:txBody>
          <a:bodyPr/>
          <a:lstStyle/>
          <a:p>
            <a:r>
              <a:rPr lang="en-US"/>
              <a:t>Optimization</a:t>
            </a:r>
            <a:endParaRPr lang="en-CA" dirty="0"/>
          </a:p>
        </p:txBody>
      </p:sp>
      <p:sp>
        <p:nvSpPr>
          <p:cNvPr id="5" name="Slide Number Placeholder 4">
            <a:extLst>
              <a:ext uri="{FF2B5EF4-FFF2-40B4-BE49-F238E27FC236}">
                <a16:creationId xmlns:a16="http://schemas.microsoft.com/office/drawing/2014/main" id="{98663996-8DD4-4A08-A26A-84564B5CAA3C}"/>
              </a:ext>
            </a:extLst>
          </p:cNvPr>
          <p:cNvSpPr>
            <a:spLocks noGrp="1"/>
          </p:cNvSpPr>
          <p:nvPr>
            <p:ph type="sldNum" sz="quarter" idx="12"/>
          </p:nvPr>
        </p:nvSpPr>
        <p:spPr/>
        <p:txBody>
          <a:bodyPr/>
          <a:lstStyle/>
          <a:p>
            <a:fld id="{42EF6DC8-DA9C-4533-8A40-BB00A2545AF8}" type="slidenum">
              <a:rPr lang="en-CA" smtClean="0"/>
              <a:pPr/>
              <a:t>9</a:t>
            </a:fld>
            <a:endParaRPr lang="en-CA"/>
          </a:p>
        </p:txBody>
      </p:sp>
      <p:pic>
        <p:nvPicPr>
          <p:cNvPr id="7" name="Audio 6">
            <a:hlinkClick r:id="" action="ppaction://media"/>
            <a:extLst>
              <a:ext uri="{FF2B5EF4-FFF2-40B4-BE49-F238E27FC236}">
                <a16:creationId xmlns:a16="http://schemas.microsoft.com/office/drawing/2014/main" id="{74F612BE-4217-4514-88D0-9637A159F35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68602706"/>
      </p:ext>
    </p:extLst>
  </p:cSld>
  <p:clrMapOvr>
    <a:masterClrMapping/>
  </p:clrMapOvr>
  <mc:AlternateContent xmlns:mc="http://schemas.openxmlformats.org/markup-compatibility/2006" xmlns:p14="http://schemas.microsoft.com/office/powerpoint/2010/main">
    <mc:Choice Requires="p14">
      <p:transition spd="slow" p14:dur="2000" advTm="187799"/>
    </mc:Choice>
    <mc:Fallback xmlns="">
      <p:transition spd="slow" advTm="187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13.4|12.3|7.1|12.7"/>
</p:tagLst>
</file>

<file path=ppt/tags/tag2.xml><?xml version="1.0" encoding="utf-8"?>
<p:tagLst xmlns:a="http://schemas.openxmlformats.org/drawingml/2006/main" xmlns:r="http://schemas.openxmlformats.org/officeDocument/2006/relationships" xmlns:p="http://schemas.openxmlformats.org/presentationml/2006/main">
  <p:tag name="TIMING" val="|16.7|6.1|19.1|38.1|37.6|14.3"/>
</p:tagLst>
</file>

<file path=ppt/tags/tag3.xml><?xml version="1.0" encoding="utf-8"?>
<p:tagLst xmlns:a="http://schemas.openxmlformats.org/drawingml/2006/main" xmlns:r="http://schemas.openxmlformats.org/officeDocument/2006/relationships" xmlns:p="http://schemas.openxmlformats.org/presentationml/2006/main">
  <p:tag name="TIMING" val="|13.3|17.9|8.3|7.6|4.9|2.8|4.1"/>
</p:tagLst>
</file>

<file path=ppt/tags/tag4.xml><?xml version="1.0" encoding="utf-8"?>
<p:tagLst xmlns:a="http://schemas.openxmlformats.org/drawingml/2006/main" xmlns:r="http://schemas.openxmlformats.org/officeDocument/2006/relationships" xmlns:p="http://schemas.openxmlformats.org/presentationml/2006/main">
  <p:tag name="TIMING" val="|41|9"/>
</p:tagLst>
</file>

<file path=ppt/tags/tag5.xml><?xml version="1.0" encoding="utf-8"?>
<p:tagLst xmlns:a="http://schemas.openxmlformats.org/drawingml/2006/main" xmlns:r="http://schemas.openxmlformats.org/officeDocument/2006/relationships" xmlns:p="http://schemas.openxmlformats.org/presentationml/2006/main">
  <p:tag name="TIMING" val="|36.5|16|18|11.4"/>
</p:tagLst>
</file>

<file path=ppt/tags/tag6.xml><?xml version="1.0" encoding="utf-8"?>
<p:tagLst xmlns:a="http://schemas.openxmlformats.org/drawingml/2006/main" xmlns:r="http://schemas.openxmlformats.org/officeDocument/2006/relationships" xmlns:p="http://schemas.openxmlformats.org/presentationml/2006/main">
  <p:tag name="TIMING" val="|29.7|27.6|16.1"/>
</p:tagLst>
</file>

<file path=ppt/tags/tag7.xml><?xml version="1.0" encoding="utf-8"?>
<p:tagLst xmlns:a="http://schemas.openxmlformats.org/drawingml/2006/main" xmlns:r="http://schemas.openxmlformats.org/officeDocument/2006/relationships" xmlns:p="http://schemas.openxmlformats.org/presentationml/2006/main">
  <p:tag name="TIMING" val="|13.6|17.6|23.9|16.7|14.6|19.3|18.7|13.3|8.3|6.6|7.8|3.7|2.8"/>
</p:tagLst>
</file>

<file path=ppt/tags/tag8.xml><?xml version="1.0" encoding="utf-8"?>
<p:tagLst xmlns:a="http://schemas.openxmlformats.org/drawingml/2006/main" xmlns:r="http://schemas.openxmlformats.org/officeDocument/2006/relationships" xmlns:p="http://schemas.openxmlformats.org/presentationml/2006/main">
  <p:tag name="TIMING" val="|3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98689</TotalTime>
  <Words>1181</Words>
  <Application>Microsoft Office PowerPoint</Application>
  <PresentationFormat>On-screen Show (4:3)</PresentationFormat>
  <Paragraphs>150</Paragraphs>
  <Slides>14</Slides>
  <Notes>0</Notes>
  <HiddenSlides>0</HiddenSlides>
  <MMClips>14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Bookman Old Style</vt:lpstr>
      <vt:lpstr>Calibri</vt:lpstr>
      <vt:lpstr>Cambria</vt:lpstr>
      <vt:lpstr>Consolas</vt:lpstr>
      <vt:lpstr>Constantia</vt:lpstr>
      <vt:lpstr>Georgia</vt:lpstr>
      <vt:lpstr>Symbol</vt:lpstr>
      <vt:lpstr>Times New Roman</vt:lpstr>
      <vt:lpstr>Office Theme</vt:lpstr>
      <vt:lpstr>Step-by-step minimization</vt:lpstr>
      <vt:lpstr>Introduction</vt:lpstr>
      <vt:lpstr>Step-by-step minimization</vt:lpstr>
      <vt:lpstr>Step-by-step minimization</vt:lpstr>
      <vt:lpstr>Benefits</vt:lpstr>
      <vt:lpstr>Implementation</vt:lpstr>
      <vt:lpstr>Implementation</vt:lpstr>
      <vt:lpstr>Implementation</vt:lpstr>
      <vt:lpstr>Example</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1702</cp:revision>
  <cp:lastPrinted>2021-04-01T01:38:00Z</cp:lastPrinted>
  <dcterms:created xsi:type="dcterms:W3CDTF">2020-04-30T19:27:29Z</dcterms:created>
  <dcterms:modified xsi:type="dcterms:W3CDTF">2021-04-08T16:16:33Z</dcterms:modified>
</cp:coreProperties>
</file>